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260" r:id="rId4"/>
    <p:sldId id="257" r:id="rId5"/>
    <p:sldId id="261" r:id="rId6"/>
    <p:sldId id="259" r:id="rId7"/>
    <p:sldId id="262" r:id="rId8"/>
    <p:sldId id="263" r:id="rId9"/>
    <p:sldId id="264" r:id="rId10"/>
    <p:sldId id="265" r:id="rId11"/>
    <p:sldId id="266" r:id="rId12"/>
    <p:sldId id="279" r:id="rId13"/>
    <p:sldId id="280" r:id="rId14"/>
    <p:sldId id="281" r:id="rId15"/>
    <p:sldId id="282" r:id="rId16"/>
    <p:sldId id="267" r:id="rId17"/>
    <p:sldId id="268" r:id="rId18"/>
    <p:sldId id="271" r:id="rId19"/>
    <p:sldId id="273" r:id="rId20"/>
    <p:sldId id="274" r:id="rId21"/>
    <p:sldId id="275" r:id="rId22"/>
    <p:sldId id="278" r:id="rId23"/>
    <p:sldId id="276" r:id="rId24"/>
    <p:sldId id="277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5"/>
  </p:normalViewPr>
  <p:slideViewPr>
    <p:cSldViewPr snapToGrid="0" snapToObjects="1">
      <p:cViewPr varScale="1">
        <p:scale>
          <a:sx n="99" d="100"/>
          <a:sy n="99" d="100"/>
        </p:scale>
        <p:origin x="54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0.tiff>
</file>

<file path=ppt/media/image14.png>
</file>

<file path=ppt/media/image16.png>
</file>

<file path=ppt/media/image18.png>
</file>

<file path=ppt/media/image19.png>
</file>

<file path=ppt/media/image20.png>
</file>

<file path=ppt/media/image21.png>
</file>

<file path=ppt/media/image27.png>
</file>

<file path=ppt/media/image28.tiff>
</file>

<file path=ppt/media/image43.tiff>
</file>

<file path=ppt/media/image44.png>
</file>

<file path=ppt/media/image4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AB2ECA-8EA0-1E48-96B7-927BABFBB30D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757C27-C304-CD4E-A030-29AE3E2C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354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{1}{2}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kT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_\parallel=\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{1}{2}mv_\parallel^2=\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{1}{2}m \beta^2 c^2\left(\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dp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}{p}\right)^2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757C27-C304-CD4E-A030-29AE3E2CEA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76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\Delta E\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sim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{\left(\pm\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sqrt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{\alpha_E^2-\omega^2}-\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alpha_E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\right)t}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757C27-C304-CD4E-A030-29AE3E2CEA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79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624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504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609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79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051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139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994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46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15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93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6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40DD52-4453-1549-9FA0-91444CFE5FE2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87B3C-75A3-074C-BBCF-3217FDEA6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40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chemeClr val="tx2"/>
          </a:solidFill>
          <a:latin typeface="Chalkboard"/>
          <a:ea typeface="+mj-ea"/>
          <a:cs typeface="Chalkboar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Chalkboard"/>
          <a:ea typeface="+mn-ea"/>
          <a:cs typeface="Chalkboard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Chalkboard"/>
          <a:ea typeface="+mn-ea"/>
          <a:cs typeface="Chalkboard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halkboard"/>
          <a:ea typeface="+mn-ea"/>
          <a:cs typeface="Chalkboard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Chalkboard"/>
          <a:ea typeface="+mn-ea"/>
          <a:cs typeface="Chalkboard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Chalkboard"/>
          <a:ea typeface="+mn-ea"/>
          <a:cs typeface="Chalkboard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tiff"/><Relationship Id="rId4" Type="http://schemas.openxmlformats.org/officeDocument/2006/relationships/image" Target="../media/image4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Beam Cooling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094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 Cooling III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cooling time:</a:t>
            </a:r>
          </a:p>
          <a:p>
            <a:endParaRPr lang="en-US" dirty="0"/>
          </a:p>
          <a:p>
            <a:r>
              <a:rPr lang="en-US" dirty="0"/>
              <a:t>Therefore the electron cooling is good for:</a:t>
            </a:r>
          </a:p>
          <a:p>
            <a:pPr lvl="1"/>
            <a:r>
              <a:rPr lang="en-US" dirty="0"/>
              <a:t>Cold beam</a:t>
            </a:r>
          </a:p>
          <a:p>
            <a:pPr lvl="1"/>
            <a:r>
              <a:rPr lang="en-US" dirty="0"/>
              <a:t>Low energy beam</a:t>
            </a:r>
          </a:p>
          <a:p>
            <a:pPr lvl="1"/>
            <a:r>
              <a:rPr lang="en-US" dirty="0"/>
              <a:t>Dense electron beam</a:t>
            </a:r>
          </a:p>
          <a:p>
            <a:pPr lvl="1"/>
            <a:r>
              <a:rPr lang="en-US" dirty="0"/>
              <a:t>Highly charge beam</a:t>
            </a:r>
          </a:p>
          <a:p>
            <a:r>
              <a:rPr lang="en-US" dirty="0"/>
              <a:t>Does not matter on the intensity of the ion beam.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5229" y="1820937"/>
            <a:ext cx="3124200" cy="91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097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 </a:t>
            </a:r>
            <a:r>
              <a:rPr lang="en-US"/>
              <a:t>Cooling IV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Electron is usually confined in longitudinal magnetic field. (Magnetized cooling)</a:t>
            </a:r>
          </a:p>
          <a:p>
            <a:r>
              <a:rPr lang="en-US" dirty="0"/>
              <a:t>All electrons experience cyclotron motion.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Interaction time &gt;&gt; cyclotron period, the transverse temperature is not important, only depend on longitudinal temperature.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453" y="3167990"/>
            <a:ext cx="4046022" cy="1308112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336" y="3415091"/>
            <a:ext cx="1553898" cy="811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391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A75BF-69D8-4445-8ED1-EF50F6881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Electron Cooling Example: </a:t>
            </a:r>
            <a:r>
              <a:rPr lang="en-US" sz="3600" dirty="0" err="1"/>
              <a:t>LEReC</a:t>
            </a:r>
            <a:r>
              <a:rPr lang="en-US" sz="3600" dirty="0"/>
              <a:t> @ BNL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8821B-BF76-4D08-827F-E15A2A78E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demonstration of electron cooling using RF accelerated electron beam.</a:t>
            </a:r>
          </a:p>
          <a:p>
            <a:r>
              <a:rPr lang="en-US" dirty="0"/>
              <a:t>For the low-energy RHIC run for searching QCD critical point.</a:t>
            </a:r>
          </a:p>
          <a:p>
            <a:r>
              <a:rPr lang="en-US" dirty="0"/>
              <a:t>Long proton (~30 ns) vs. short electron, RF frequency 704 </a:t>
            </a:r>
            <a:r>
              <a:rPr lang="en-US" dirty="0" err="1"/>
              <a:t>MHz.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Solution: Micro bunch trains.</a:t>
            </a:r>
          </a:p>
        </p:txBody>
      </p:sp>
    </p:spTree>
    <p:extLst>
      <p:ext uri="{BB962C8B-B14F-4D97-AF65-F5344CB8AC3E}">
        <p14:creationId xmlns:p14="http://schemas.microsoft.com/office/powerpoint/2010/main" val="1218164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F2061-2B1C-41CF-A0A2-35FCABFBF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E-Cooling: </a:t>
            </a:r>
            <a:r>
              <a:rPr lang="en-US" dirty="0" err="1"/>
              <a:t>LEReC</a:t>
            </a:r>
            <a:r>
              <a:rPr lang="en-US" dirty="0"/>
              <a:t>, bunch trains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69903A-0232-4676-94A7-5F20E00C1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49392"/>
            <a:ext cx="9144000" cy="34441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F70B62-C264-4636-9C62-752B68B73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401" y="1298937"/>
            <a:ext cx="2432838" cy="16504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43C2DE-58DB-407E-9F8C-2021715B8598}"/>
              </a:ext>
            </a:extLst>
          </p:cNvPr>
          <p:cNvSpPr txBox="1"/>
          <p:nvPr/>
        </p:nvSpPr>
        <p:spPr>
          <a:xfrm>
            <a:off x="457200" y="1232972"/>
            <a:ext cx="576909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30 ‘micro’ electron bunch trains for one proton bunch.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093ED6-9FFA-473E-B88F-AA3269E9FBA2}"/>
              </a:ext>
            </a:extLst>
          </p:cNvPr>
          <p:cNvSpPr txBox="1"/>
          <p:nvPr/>
        </p:nvSpPr>
        <p:spPr>
          <a:xfrm>
            <a:off x="5821447" y="6498522"/>
            <a:ext cx="1472813" cy="36933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@ A. </a:t>
            </a:r>
            <a:r>
              <a:rPr lang="en-US" dirty="0" err="1"/>
              <a:t>Fedotov</a:t>
            </a:r>
            <a:endParaRPr lang="en-US" dirty="0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E67F436D-5E3C-43B4-A347-5F039E00A0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62814"/>
              </p:ext>
            </p:extLst>
          </p:nvPr>
        </p:nvGraphicFramePr>
        <p:xfrm>
          <a:off x="400050" y="1657286"/>
          <a:ext cx="6096000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0577918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565573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2467979"/>
                    </a:ext>
                  </a:extLst>
                </a:gridCol>
              </a:tblGrid>
              <a:tr h="243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7559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Bunch charge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5e8 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6.3e8 (100pC)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3700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Bunch length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~3m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~3cm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8324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8434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60B1B-280A-4656-B4D2-BBDCE1082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E-Cooling: </a:t>
            </a:r>
            <a:r>
              <a:rPr lang="en-US" dirty="0" err="1"/>
              <a:t>LEReC</a:t>
            </a:r>
            <a:r>
              <a:rPr lang="en-US" dirty="0"/>
              <a:t>, setup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EB99D1-2FB8-4628-B7B1-7CAEA58AB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8308"/>
            <a:ext cx="9144000" cy="49450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1F12A2-502B-4816-B2FE-EF006C2B8DB0}"/>
              </a:ext>
            </a:extLst>
          </p:cNvPr>
          <p:cNvSpPr txBox="1"/>
          <p:nvPr/>
        </p:nvSpPr>
        <p:spPr>
          <a:xfrm>
            <a:off x="5821447" y="6488668"/>
            <a:ext cx="1472813" cy="36933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@ A. </a:t>
            </a:r>
            <a:r>
              <a:rPr lang="en-US" dirty="0" err="1"/>
              <a:t>Fedotov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056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DDB30-F605-4043-84E7-2955AA344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E-Cooling: </a:t>
            </a:r>
            <a:r>
              <a:rPr lang="en-US" dirty="0" err="1"/>
              <a:t>LEReC</a:t>
            </a:r>
            <a:r>
              <a:rPr lang="en-US" dirty="0"/>
              <a:t>, Observation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3E79BE-72BE-49A7-8CCD-8715ADF9D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487" y="1808520"/>
            <a:ext cx="6212336" cy="43453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1604DC-B503-449B-9366-2363ED9A7402}"/>
              </a:ext>
            </a:extLst>
          </p:cNvPr>
          <p:cNvSpPr txBox="1"/>
          <p:nvPr/>
        </p:nvSpPr>
        <p:spPr>
          <a:xfrm>
            <a:off x="1968404" y="6210273"/>
            <a:ext cx="1870681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Electron and ion are well matched.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DB919-0D3A-45BA-9536-7C7FBA2E045A}"/>
              </a:ext>
            </a:extLst>
          </p:cNvPr>
          <p:cNvSpPr txBox="1"/>
          <p:nvPr/>
        </p:nvSpPr>
        <p:spPr>
          <a:xfrm>
            <a:off x="7371623" y="4190973"/>
            <a:ext cx="1772377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Bunch being cooled.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7C77FB-45EB-4908-878E-789FC92164F0}"/>
              </a:ext>
            </a:extLst>
          </p:cNvPr>
          <p:cNvSpPr txBox="1"/>
          <p:nvPr/>
        </p:nvSpPr>
        <p:spPr>
          <a:xfrm>
            <a:off x="7371622" y="2676581"/>
            <a:ext cx="177237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Witness bunch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0263F9-408E-46E0-892C-21B841B5CA6A}"/>
              </a:ext>
            </a:extLst>
          </p:cNvPr>
          <p:cNvSpPr txBox="1"/>
          <p:nvPr/>
        </p:nvSpPr>
        <p:spPr>
          <a:xfrm>
            <a:off x="5821447" y="6304002"/>
            <a:ext cx="1472813" cy="36933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@ A. </a:t>
            </a:r>
            <a:r>
              <a:rPr lang="en-US" dirty="0" err="1"/>
              <a:t>Fedotov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557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Ionization Cooling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Muon</a:t>
            </a:r>
            <a:r>
              <a:rPr lang="en-US" dirty="0"/>
              <a:t> collider needs much shorter cooing time, since they decay in 2.2 micro seconds.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906485"/>
            <a:ext cx="4338817" cy="32196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1702" y="2906485"/>
            <a:ext cx="3802901" cy="22379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1702" y="5017406"/>
            <a:ext cx="3674604" cy="124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752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Ionization Cooling 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4958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As we noticed, this is naturally a transverse process, we can use dispersive region to make it also work in longitudinal plane.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857" y="1509488"/>
            <a:ext cx="4336143" cy="49532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590143"/>
            <a:ext cx="4505326" cy="78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607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cooling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3654" y="1614714"/>
            <a:ext cx="4865203" cy="446382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7200" y="1417638"/>
            <a:ext cx="332014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halkboard SE Regular"/>
                <a:cs typeface="Chalkboard SE Regular"/>
              </a:rPr>
              <a:t>First brought up and realized in CERN by Simon van der Veer.  </a:t>
            </a:r>
          </a:p>
          <a:p>
            <a:endParaRPr lang="en-US" sz="2400" dirty="0">
              <a:latin typeface="Chalkboard SE Regular"/>
              <a:cs typeface="Chalkboard SE Regular"/>
            </a:endParaRPr>
          </a:p>
          <a:p>
            <a:r>
              <a:rPr lang="en-US" sz="2400" dirty="0">
                <a:latin typeface="Chalkboard SE Regular"/>
                <a:cs typeface="Chalkboard SE Regular"/>
              </a:rPr>
              <a:t>Nobel Laureate.</a:t>
            </a:r>
          </a:p>
          <a:p>
            <a:endParaRPr lang="en-US" sz="2400" dirty="0">
              <a:latin typeface="Chalkboard SE Regular"/>
              <a:cs typeface="Chalkboard SE Regular"/>
            </a:endParaRPr>
          </a:p>
          <a:p>
            <a:r>
              <a:rPr lang="en-US" sz="2400" dirty="0">
                <a:latin typeface="Chalkboard SE Regular"/>
                <a:cs typeface="Chalkboard SE Regular"/>
              </a:rPr>
              <a:t>A negative feedback system for individual particles’ signal.</a:t>
            </a:r>
          </a:p>
          <a:p>
            <a:endParaRPr lang="en-US" sz="2400" dirty="0">
              <a:latin typeface="Chalkboard SE Regular"/>
              <a:cs typeface="Chalkboard SE Regular"/>
            </a:endParaRPr>
          </a:p>
          <a:p>
            <a:r>
              <a:rPr lang="en-US" sz="2400" dirty="0">
                <a:latin typeface="Chalkboard SE Regular"/>
                <a:cs typeface="Chalkboard SE Regular"/>
              </a:rPr>
              <a:t>(N+0.5) pi phase advance between pickup and kicker</a:t>
            </a:r>
          </a:p>
          <a:p>
            <a:endParaRPr lang="en-US" sz="2400" dirty="0">
              <a:latin typeface="Chalkboard SE Regular"/>
              <a:cs typeface="Chalkboard SE Regular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BB8D5D-8C66-584D-9195-1F831FB67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6657" y="5169317"/>
            <a:ext cx="10922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8238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629" y="982434"/>
            <a:ext cx="2246086" cy="28953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individual particle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1600199"/>
            <a:ext cx="3996426" cy="44232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3058" y="3837924"/>
            <a:ext cx="2572657" cy="3020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197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Beam Temperature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define the beam temperature as:</a:t>
            </a:r>
          </a:p>
          <a:p>
            <a:pPr lvl="1"/>
            <a:r>
              <a:rPr lang="en-US" dirty="0"/>
              <a:t>The longitudinal temperature: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The transverse temperature</a:t>
            </a:r>
          </a:p>
          <a:p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6" y="2989036"/>
            <a:ext cx="5902477" cy="1090925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6" y="4731052"/>
            <a:ext cx="61595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31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Bandwidth Rules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1417638"/>
            <a:ext cx="4028510" cy="24649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17143" y="2394373"/>
            <a:ext cx="44268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halkboard SE Regular"/>
                <a:cs typeface="Chalkboard SE Regular"/>
              </a:rPr>
              <a:t>Requires infinite bandwidth</a:t>
            </a:r>
          </a:p>
          <a:p>
            <a:endParaRPr lang="en-US" sz="2000" dirty="0">
              <a:latin typeface="Chalkboard SE Regular"/>
              <a:cs typeface="Chalkboard SE Regular"/>
            </a:endParaRPr>
          </a:p>
          <a:p>
            <a:r>
              <a:rPr lang="en-US" sz="2000" dirty="0">
                <a:latin typeface="Chalkboard SE Regular"/>
                <a:cs typeface="Chalkboard SE Regular"/>
              </a:rPr>
              <a:t>For a finite bandwidth W, the signal is averaged in time window of 1/2W.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1970" y="1848757"/>
            <a:ext cx="1797567" cy="4730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" y="3882571"/>
            <a:ext cx="4259944" cy="28877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1969" y="3882570"/>
            <a:ext cx="2550887" cy="7288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9935" y="4815114"/>
            <a:ext cx="2455749" cy="81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653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8900"/>
            <a:ext cx="4508500" cy="5499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2329" y="2654251"/>
            <a:ext cx="4123027" cy="75950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42329" y="1417638"/>
            <a:ext cx="4123027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halkboard SE Regular"/>
                <a:cs typeface="Chalkboard SE Regular"/>
              </a:rPr>
              <a:t>Without cooling, the cooling process will stop after the first iteration.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615" y="3623128"/>
            <a:ext cx="2362200" cy="990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842329" y="4626380"/>
            <a:ext cx="41230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F81BD"/>
                </a:solidFill>
                <a:latin typeface="Chalkboard SE Regular"/>
                <a:cs typeface="Chalkboard SE Regular"/>
              </a:rPr>
              <a:t>Good mixing: </a:t>
            </a:r>
          </a:p>
          <a:p>
            <a:r>
              <a:rPr lang="en-US" sz="2400" dirty="0">
                <a:solidFill>
                  <a:srgbClr val="4F81BD"/>
                </a:solidFill>
                <a:latin typeface="Chalkboard SE Regular"/>
                <a:cs typeface="Chalkboard SE Regular"/>
              </a:rPr>
              <a:t>	kicker to pickup</a:t>
            </a:r>
          </a:p>
          <a:p>
            <a:r>
              <a:rPr lang="en-US" sz="2400" dirty="0">
                <a:solidFill>
                  <a:schemeClr val="accent2"/>
                </a:solidFill>
                <a:latin typeface="Chalkboard SE Regular"/>
                <a:cs typeface="Chalkboard SE Regular"/>
              </a:rPr>
              <a:t>Bad mixing:</a:t>
            </a:r>
          </a:p>
          <a:p>
            <a:r>
              <a:rPr lang="en-US" sz="2400" dirty="0">
                <a:solidFill>
                  <a:schemeClr val="accent2"/>
                </a:solidFill>
                <a:latin typeface="Chalkboard SE Regular"/>
                <a:cs typeface="Chalkboard SE Regular"/>
              </a:rPr>
              <a:t>	pickup to kicker</a:t>
            </a:r>
          </a:p>
        </p:txBody>
      </p:sp>
    </p:spTree>
    <p:extLst>
      <p:ext uri="{BB962C8B-B14F-4D97-AF65-F5344CB8AC3E}">
        <p14:creationId xmlns:p14="http://schemas.microsoft.com/office/powerpoint/2010/main" val="1642573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708C5-066B-2E44-A60C-3B55DE54D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</a:t>
            </a:r>
            <a:r>
              <a:rPr lang="zh-Hans" altLang="en-US" dirty="0"/>
              <a:t> </a:t>
            </a:r>
            <a:r>
              <a:rPr lang="en-US" altLang="zh-Hans" dirty="0"/>
              <a:t>Cooling</a:t>
            </a:r>
            <a:r>
              <a:rPr lang="zh-Hans" altLang="en-US" dirty="0"/>
              <a:t> </a:t>
            </a:r>
            <a:r>
              <a:rPr lang="en-US" altLang="zh-Hans" dirty="0"/>
              <a:t>at</a:t>
            </a:r>
            <a:r>
              <a:rPr lang="zh-Hans" altLang="en-US" dirty="0"/>
              <a:t> </a:t>
            </a:r>
            <a:r>
              <a:rPr lang="en-US" altLang="zh-Hans" dirty="0"/>
              <a:t>RHIC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D67F63-0A26-2C42-83E9-31FCB2827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572" y="4550432"/>
            <a:ext cx="2921000" cy="201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43FF0D-09FA-4B43-A6CE-91924DA1332A}"/>
              </a:ext>
            </a:extLst>
          </p:cNvPr>
          <p:cNvSpPr txBox="1"/>
          <p:nvPr/>
        </p:nvSpPr>
        <p:spPr>
          <a:xfrm>
            <a:off x="5997038" y="6488668"/>
            <a:ext cx="2470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Kicker</a:t>
            </a:r>
            <a:r>
              <a:rPr lang="zh-Hans" altLang="en-US" dirty="0"/>
              <a:t> </a:t>
            </a:r>
            <a:r>
              <a:rPr lang="en-US" altLang="zh-Hans" dirty="0"/>
              <a:t>Cavity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1EAC70-9B70-054D-9DBD-D5519A60E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018" y="1167204"/>
            <a:ext cx="4092124" cy="30734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55D625-FA01-1C4A-BC08-7F7280E3E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018" y="4240687"/>
            <a:ext cx="3842740" cy="26387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FA1A05-881F-3B40-B9A3-A6520BC049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0960" y="1417638"/>
            <a:ext cx="3128512" cy="290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320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Bandwidth Improvement</a:t>
            </a:r>
            <a:br>
              <a:rPr lang="en-US" dirty="0"/>
            </a:br>
            <a:r>
              <a:rPr lang="en-US" dirty="0"/>
              <a:t>Coherent Electron Cooling</a:t>
            </a:r>
          </a:p>
        </p:txBody>
      </p:sp>
      <p:grpSp>
        <p:nvGrpSpPr>
          <p:cNvPr id="4" name="Group 406"/>
          <p:cNvGrpSpPr>
            <a:grpSpLocks/>
          </p:cNvGrpSpPr>
          <p:nvPr/>
        </p:nvGrpSpPr>
        <p:grpSpPr bwMode="auto">
          <a:xfrm>
            <a:off x="17463" y="1828284"/>
            <a:ext cx="9144000" cy="2335212"/>
            <a:chOff x="0" y="1069"/>
            <a:chExt cx="5760" cy="1471"/>
          </a:xfrm>
        </p:grpSpPr>
        <p:sp>
          <p:nvSpPr>
            <p:cNvPr id="5" name="Text Box 407"/>
            <p:cNvSpPr txBox="1">
              <a:spLocks noChangeArrowheads="1"/>
            </p:cNvSpPr>
            <p:nvPr/>
          </p:nvSpPr>
          <p:spPr bwMode="auto">
            <a:xfrm>
              <a:off x="597" y="1718"/>
              <a:ext cx="804" cy="2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 b="1" dirty="0">
                  <a:solidFill>
                    <a:schemeClr val="tx1"/>
                  </a:solidFill>
                </a:rPr>
                <a:t>Modulator</a:t>
              </a:r>
            </a:p>
          </p:txBody>
        </p:sp>
        <p:sp>
          <p:nvSpPr>
            <p:cNvPr id="6" name="Text Box 408"/>
            <p:cNvSpPr txBox="1">
              <a:spLocks noChangeArrowheads="1"/>
            </p:cNvSpPr>
            <p:nvPr/>
          </p:nvSpPr>
          <p:spPr bwMode="auto">
            <a:xfrm>
              <a:off x="4424" y="1709"/>
              <a:ext cx="540" cy="2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 b="1">
                  <a:solidFill>
                    <a:schemeClr val="tx1"/>
                  </a:solidFill>
                </a:rPr>
                <a:t>Kicker</a:t>
              </a:r>
            </a:p>
          </p:txBody>
        </p:sp>
        <p:sp>
          <p:nvSpPr>
            <p:cNvPr id="7" name="Text Box 409"/>
            <p:cNvSpPr txBox="1">
              <a:spLocks noChangeArrowheads="1"/>
            </p:cNvSpPr>
            <p:nvPr/>
          </p:nvSpPr>
          <p:spPr bwMode="auto">
            <a:xfrm>
              <a:off x="1898" y="1597"/>
              <a:ext cx="1605" cy="3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Dispersion section </a:t>
              </a:r>
            </a:p>
            <a:p>
              <a:r>
                <a:rPr lang="en-US" sz="1200" dirty="0">
                  <a:solidFill>
                    <a:srgbClr val="FF0000"/>
                  </a:solidFill>
                </a:rPr>
                <a:t>( for hadrons)</a:t>
              </a:r>
              <a:endParaRPr lang="en-US" sz="1200" baseline="-25000" dirty="0">
                <a:solidFill>
                  <a:srgbClr val="FF0000"/>
                </a:solidFill>
              </a:endParaRPr>
            </a:p>
          </p:txBody>
        </p:sp>
        <p:sp>
          <p:nvSpPr>
            <p:cNvPr id="8" name="Text Box 410"/>
            <p:cNvSpPr txBox="1">
              <a:spLocks noChangeArrowheads="1"/>
            </p:cNvSpPr>
            <p:nvPr/>
          </p:nvSpPr>
          <p:spPr bwMode="auto">
            <a:xfrm>
              <a:off x="0" y="2318"/>
              <a:ext cx="543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/>
                <a:t>Electrons</a:t>
              </a:r>
            </a:p>
          </p:txBody>
        </p:sp>
        <p:sp>
          <p:nvSpPr>
            <p:cNvPr id="9" name="Rectangle 411" descr="Dark vertical"/>
            <p:cNvSpPr>
              <a:spLocks noChangeArrowheads="1"/>
            </p:cNvSpPr>
            <p:nvPr/>
          </p:nvSpPr>
          <p:spPr bwMode="auto">
            <a:xfrm>
              <a:off x="1784" y="2172"/>
              <a:ext cx="2304" cy="71"/>
            </a:xfrm>
            <a:prstGeom prst="rect">
              <a:avLst/>
            </a:prstGeom>
            <a:pattFill prst="dkVert">
              <a:fgClr>
                <a:schemeClr val="tx1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412"/>
            <p:cNvSpPr>
              <a:spLocks noChangeShapeType="1"/>
            </p:cNvSpPr>
            <p:nvPr/>
          </p:nvSpPr>
          <p:spPr bwMode="auto">
            <a:xfrm>
              <a:off x="240" y="1992"/>
              <a:ext cx="5232" cy="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413"/>
            <p:cNvSpPr>
              <a:spLocks noChangeShapeType="1"/>
            </p:cNvSpPr>
            <p:nvPr/>
          </p:nvSpPr>
          <p:spPr bwMode="auto">
            <a:xfrm flipV="1">
              <a:off x="36" y="2091"/>
              <a:ext cx="285" cy="228"/>
            </a:xfrm>
            <a:prstGeom prst="line">
              <a:avLst/>
            </a:prstGeom>
            <a:noFill/>
            <a:ln w="76200" cmpd="tri">
              <a:solidFill>
                <a:srgbClr val="0000FF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414"/>
            <p:cNvSpPr>
              <a:spLocks noChangeShapeType="1"/>
            </p:cNvSpPr>
            <p:nvPr/>
          </p:nvSpPr>
          <p:spPr bwMode="auto">
            <a:xfrm>
              <a:off x="5409" y="2068"/>
              <a:ext cx="293" cy="257"/>
            </a:xfrm>
            <a:prstGeom prst="line">
              <a:avLst/>
            </a:prstGeom>
            <a:noFill/>
            <a:ln w="76200" cmpd="tri">
              <a:solidFill>
                <a:srgbClr val="0000FF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415"/>
            <p:cNvSpPr>
              <a:spLocks noChangeShapeType="1"/>
            </p:cNvSpPr>
            <p:nvPr/>
          </p:nvSpPr>
          <p:spPr bwMode="auto">
            <a:xfrm flipV="1">
              <a:off x="0" y="1992"/>
              <a:ext cx="361" cy="0"/>
            </a:xfrm>
            <a:prstGeom prst="line">
              <a:avLst/>
            </a:prstGeom>
            <a:noFill/>
            <a:ln w="76200" cmpd="tri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ext Box 416"/>
            <p:cNvSpPr txBox="1">
              <a:spLocks noChangeArrowheads="1"/>
            </p:cNvSpPr>
            <p:nvPr/>
          </p:nvSpPr>
          <p:spPr bwMode="auto">
            <a:xfrm>
              <a:off x="0" y="1707"/>
              <a:ext cx="489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Hadrons</a:t>
              </a:r>
            </a:p>
          </p:txBody>
        </p:sp>
        <p:sp>
          <p:nvSpPr>
            <p:cNvPr id="15" name="Line 417"/>
            <p:cNvSpPr>
              <a:spLocks noChangeShapeType="1"/>
            </p:cNvSpPr>
            <p:nvPr/>
          </p:nvSpPr>
          <p:spPr bwMode="auto">
            <a:xfrm flipV="1">
              <a:off x="5399" y="1996"/>
              <a:ext cx="361" cy="0"/>
            </a:xfrm>
            <a:prstGeom prst="line">
              <a:avLst/>
            </a:prstGeom>
            <a:noFill/>
            <a:ln w="76200" cmpd="tri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ext Box 418"/>
            <p:cNvSpPr txBox="1">
              <a:spLocks noChangeArrowheads="1"/>
            </p:cNvSpPr>
            <p:nvPr/>
          </p:nvSpPr>
          <p:spPr bwMode="auto">
            <a:xfrm>
              <a:off x="4853" y="2044"/>
              <a:ext cx="215" cy="2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 i="1">
                  <a:solidFill>
                    <a:schemeClr val="tx1"/>
                  </a:solidFill>
                </a:rPr>
                <a:t>l</a:t>
              </a:r>
              <a:r>
                <a:rPr lang="en-US" sz="1600" i="1" baseline="-25000">
                  <a:solidFill>
                    <a:schemeClr val="tx1"/>
                  </a:solidFill>
                </a:rPr>
                <a:t>2</a:t>
              </a:r>
              <a:endParaRPr lang="en-US" sz="1600" i="1">
                <a:solidFill>
                  <a:schemeClr val="tx1"/>
                </a:solidFill>
              </a:endParaRPr>
            </a:p>
          </p:txBody>
        </p:sp>
        <p:sp>
          <p:nvSpPr>
            <p:cNvPr id="17" name="Oval 419"/>
            <p:cNvSpPr>
              <a:spLocks noChangeArrowheads="1"/>
            </p:cNvSpPr>
            <p:nvPr/>
          </p:nvSpPr>
          <p:spPr bwMode="auto">
            <a:xfrm>
              <a:off x="454" y="2273"/>
              <a:ext cx="1406" cy="180"/>
            </a:xfrm>
            <a:prstGeom prst="ellipse">
              <a:avLst/>
            </a:prstGeom>
            <a:gradFill rotWithShape="0">
              <a:gsLst>
                <a:gs pos="0">
                  <a:srgbClr val="0000FF"/>
                </a:gs>
                <a:gs pos="100000">
                  <a:srgbClr val="A1A1FF">
                    <a:alpha val="50000"/>
                  </a:srgbClr>
                </a:gs>
              </a:gsLst>
              <a:path path="shape">
                <a:fillToRect l="50000" t="50000" r="50000" b="50000"/>
              </a:path>
            </a:gradFill>
            <a:ln w="3175">
              <a:noFill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ext Box 420"/>
            <p:cNvSpPr txBox="1">
              <a:spLocks noChangeArrowheads="1"/>
            </p:cNvSpPr>
            <p:nvPr/>
          </p:nvSpPr>
          <p:spPr bwMode="auto">
            <a:xfrm>
              <a:off x="889" y="2004"/>
              <a:ext cx="21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200" i="1">
                  <a:solidFill>
                    <a:schemeClr val="tx1"/>
                  </a:solidFill>
                </a:rPr>
                <a:t>l</a:t>
              </a:r>
              <a:r>
                <a:rPr lang="en-US" sz="1200" i="1" baseline="-25000">
                  <a:solidFill>
                    <a:schemeClr val="tx1"/>
                  </a:solidFill>
                </a:rPr>
                <a:t>1</a:t>
              </a:r>
              <a:endParaRPr lang="en-US" sz="1200" i="1">
                <a:solidFill>
                  <a:schemeClr val="tx1"/>
                </a:solidFill>
              </a:endParaRPr>
            </a:p>
          </p:txBody>
        </p:sp>
        <p:sp>
          <p:nvSpPr>
            <p:cNvPr id="19" name="Text Box 421"/>
            <p:cNvSpPr txBox="1">
              <a:spLocks noChangeArrowheads="1"/>
            </p:cNvSpPr>
            <p:nvPr/>
          </p:nvSpPr>
          <p:spPr bwMode="auto">
            <a:xfrm>
              <a:off x="2255" y="2009"/>
              <a:ext cx="1973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200"/>
                <a:t>High gain FEL (for electrons)</a:t>
              </a:r>
              <a:endParaRPr lang="en-US" sz="1200" baseline="-25000"/>
            </a:p>
          </p:txBody>
        </p:sp>
        <p:sp>
          <p:nvSpPr>
            <p:cNvPr id="20" name="Line 422"/>
            <p:cNvSpPr>
              <a:spLocks noChangeShapeType="1"/>
            </p:cNvSpPr>
            <p:nvPr/>
          </p:nvSpPr>
          <p:spPr bwMode="auto">
            <a:xfrm>
              <a:off x="476" y="1932"/>
              <a:ext cx="95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423"/>
            <p:cNvSpPr>
              <a:spLocks noChangeArrowheads="1"/>
            </p:cNvSpPr>
            <p:nvPr/>
          </p:nvSpPr>
          <p:spPr bwMode="auto">
            <a:xfrm>
              <a:off x="1041" y="2306"/>
              <a:ext cx="27" cy="114"/>
            </a:xfrm>
            <a:prstGeom prst="ellipse">
              <a:avLst/>
            </a:prstGeom>
            <a:gradFill rotWithShape="0">
              <a:gsLst>
                <a:gs pos="0">
                  <a:srgbClr val="273DFF">
                    <a:alpha val="0"/>
                  </a:srgbClr>
                </a:gs>
                <a:gs pos="50000">
                  <a:srgbClr val="273DFF">
                    <a:gamma/>
                    <a:shade val="3922"/>
                    <a:invGamma/>
                    <a:alpha val="72000"/>
                  </a:srgbClr>
                </a:gs>
                <a:gs pos="100000">
                  <a:srgbClr val="273DFF">
                    <a:alpha val="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grpSp>
          <p:nvGrpSpPr>
            <p:cNvPr id="22" name="Group 424"/>
            <p:cNvGrpSpPr>
              <a:grpSpLocks/>
            </p:cNvGrpSpPr>
            <p:nvPr/>
          </p:nvGrpSpPr>
          <p:grpSpPr bwMode="auto">
            <a:xfrm>
              <a:off x="1082" y="2347"/>
              <a:ext cx="136" cy="23"/>
              <a:chOff x="1002" y="1535"/>
              <a:chExt cx="136" cy="23"/>
            </a:xfrm>
          </p:grpSpPr>
          <p:sp>
            <p:nvSpPr>
              <p:cNvPr id="94" name="Oval 425"/>
              <p:cNvSpPr>
                <a:spLocks noChangeAspect="1" noChangeArrowheads="1"/>
              </p:cNvSpPr>
              <p:nvPr/>
            </p:nvSpPr>
            <p:spPr bwMode="auto">
              <a:xfrm>
                <a:off x="1002" y="1535"/>
                <a:ext cx="23" cy="23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Line 426"/>
              <p:cNvSpPr>
                <a:spLocks noChangeShapeType="1"/>
              </p:cNvSpPr>
              <p:nvPr/>
            </p:nvSpPr>
            <p:spPr bwMode="auto">
              <a:xfrm flipV="1">
                <a:off x="1022" y="1548"/>
                <a:ext cx="116" cy="0"/>
              </a:xfrm>
              <a:prstGeom prst="line">
                <a:avLst/>
              </a:prstGeom>
              <a:noFill/>
              <a:ln w="9525">
                <a:solidFill>
                  <a:srgbClr val="FF0000"/>
                </a:solidFill>
                <a:round/>
                <a:headEnd/>
                <a:tailEnd type="triangle" w="sm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" name="Freeform 427"/>
            <p:cNvSpPr>
              <a:spLocks/>
            </p:cNvSpPr>
            <p:nvPr/>
          </p:nvSpPr>
          <p:spPr bwMode="auto">
            <a:xfrm>
              <a:off x="1730" y="1711"/>
              <a:ext cx="2203" cy="306"/>
            </a:xfrm>
            <a:custGeom>
              <a:avLst/>
              <a:gdLst>
                <a:gd name="T0" fmla="*/ 0 w 2203"/>
                <a:gd name="T1" fmla="*/ 286 h 306"/>
                <a:gd name="T2" fmla="*/ 736 w 2203"/>
                <a:gd name="T3" fmla="*/ 254 h 306"/>
                <a:gd name="T4" fmla="*/ 1098 w 2203"/>
                <a:gd name="T5" fmla="*/ 1 h 306"/>
                <a:gd name="T6" fmla="*/ 1468 w 2203"/>
                <a:gd name="T7" fmla="*/ 259 h 306"/>
                <a:gd name="T8" fmla="*/ 2203 w 2203"/>
                <a:gd name="T9" fmla="*/ 286 h 3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03"/>
                <a:gd name="T16" fmla="*/ 0 h 306"/>
                <a:gd name="T17" fmla="*/ 2203 w 2203"/>
                <a:gd name="T18" fmla="*/ 306 h 3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03" h="306">
                  <a:moveTo>
                    <a:pt x="0" y="286"/>
                  </a:moveTo>
                  <a:cubicBezTo>
                    <a:pt x="123" y="282"/>
                    <a:pt x="553" y="301"/>
                    <a:pt x="736" y="254"/>
                  </a:cubicBezTo>
                  <a:cubicBezTo>
                    <a:pt x="919" y="207"/>
                    <a:pt x="976" y="0"/>
                    <a:pt x="1098" y="1"/>
                  </a:cubicBezTo>
                  <a:cubicBezTo>
                    <a:pt x="1220" y="2"/>
                    <a:pt x="1284" y="212"/>
                    <a:pt x="1468" y="259"/>
                  </a:cubicBezTo>
                  <a:cubicBezTo>
                    <a:pt x="1652" y="306"/>
                    <a:pt x="2050" y="281"/>
                    <a:pt x="2203" y="286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Line 428"/>
            <p:cNvSpPr>
              <a:spLocks noChangeShapeType="1"/>
            </p:cNvSpPr>
            <p:nvPr/>
          </p:nvSpPr>
          <p:spPr bwMode="auto">
            <a:xfrm flipV="1">
              <a:off x="347" y="1994"/>
              <a:ext cx="1755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Line 429"/>
            <p:cNvSpPr>
              <a:spLocks noChangeShapeType="1"/>
            </p:cNvSpPr>
            <p:nvPr/>
          </p:nvSpPr>
          <p:spPr bwMode="auto">
            <a:xfrm flipV="1">
              <a:off x="3676" y="1997"/>
              <a:ext cx="1755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430"/>
            <p:cNvSpPr>
              <a:spLocks/>
            </p:cNvSpPr>
            <p:nvPr/>
          </p:nvSpPr>
          <p:spPr bwMode="auto">
            <a:xfrm>
              <a:off x="192" y="2004"/>
              <a:ext cx="5424" cy="240"/>
            </a:xfrm>
            <a:custGeom>
              <a:avLst/>
              <a:gdLst>
                <a:gd name="T0" fmla="*/ 0 w 5424"/>
                <a:gd name="T1" fmla="*/ 192 h 240"/>
                <a:gd name="T2" fmla="*/ 240 w 5424"/>
                <a:gd name="T3" fmla="*/ 0 h 240"/>
                <a:gd name="T4" fmla="*/ 1268 w 5424"/>
                <a:gd name="T5" fmla="*/ 8 h 240"/>
                <a:gd name="T6" fmla="*/ 1564 w 5424"/>
                <a:gd name="T7" fmla="*/ 200 h 240"/>
                <a:gd name="T8" fmla="*/ 3936 w 5424"/>
                <a:gd name="T9" fmla="*/ 208 h 240"/>
                <a:gd name="T10" fmla="*/ 4416 w 5424"/>
                <a:gd name="T11" fmla="*/ 0 h 240"/>
                <a:gd name="T12" fmla="*/ 5136 w 5424"/>
                <a:gd name="T13" fmla="*/ 0 h 240"/>
                <a:gd name="T14" fmla="*/ 5424 w 5424"/>
                <a:gd name="T15" fmla="*/ 240 h 24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5424"/>
                <a:gd name="T25" fmla="*/ 0 h 240"/>
                <a:gd name="T26" fmla="*/ 5424 w 5424"/>
                <a:gd name="T27" fmla="*/ 240 h 24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5424" h="240">
                  <a:moveTo>
                    <a:pt x="0" y="192"/>
                  </a:moveTo>
                  <a:lnTo>
                    <a:pt x="240" y="0"/>
                  </a:lnTo>
                  <a:lnTo>
                    <a:pt x="1268" y="8"/>
                  </a:lnTo>
                  <a:lnTo>
                    <a:pt x="1564" y="200"/>
                  </a:lnTo>
                  <a:lnTo>
                    <a:pt x="3936" y="208"/>
                  </a:lnTo>
                  <a:lnTo>
                    <a:pt x="4416" y="0"/>
                  </a:lnTo>
                  <a:lnTo>
                    <a:pt x="5136" y="0"/>
                  </a:lnTo>
                  <a:lnTo>
                    <a:pt x="5424" y="240"/>
                  </a:lnTo>
                </a:path>
              </a:pathLst>
            </a:custGeom>
            <a:noFill/>
            <a:ln w="38100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Oval 431"/>
            <p:cNvSpPr>
              <a:spLocks noChangeArrowheads="1"/>
            </p:cNvSpPr>
            <p:nvPr/>
          </p:nvSpPr>
          <p:spPr bwMode="auto">
            <a:xfrm>
              <a:off x="2482" y="2289"/>
              <a:ext cx="1406" cy="180"/>
            </a:xfrm>
            <a:prstGeom prst="ellipse">
              <a:avLst/>
            </a:prstGeom>
            <a:gradFill rotWithShape="0">
              <a:gsLst>
                <a:gs pos="0">
                  <a:srgbClr val="0000FF"/>
                </a:gs>
                <a:gs pos="100000">
                  <a:srgbClr val="A1A1FF">
                    <a:alpha val="50000"/>
                  </a:srgbClr>
                </a:gs>
              </a:gsLst>
              <a:path path="shape">
                <a:fillToRect l="50000" t="50000" r="50000" b="50000"/>
              </a:path>
            </a:gradFill>
            <a:ln w="3175">
              <a:noFill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432"/>
            <p:cNvSpPr>
              <a:spLocks noChangeArrowheads="1"/>
            </p:cNvSpPr>
            <p:nvPr/>
          </p:nvSpPr>
          <p:spPr bwMode="auto">
            <a:xfrm>
              <a:off x="3504" y="2342"/>
              <a:ext cx="40" cy="75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shade val="46275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29" name="Oval 433"/>
            <p:cNvSpPr>
              <a:spLocks noChangeArrowheads="1"/>
            </p:cNvSpPr>
            <p:nvPr/>
          </p:nvSpPr>
          <p:spPr bwMode="auto">
            <a:xfrm>
              <a:off x="3198" y="2328"/>
              <a:ext cx="40" cy="109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shade val="46275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30" name="Oval 434"/>
            <p:cNvSpPr>
              <a:spLocks noChangeArrowheads="1"/>
            </p:cNvSpPr>
            <p:nvPr/>
          </p:nvSpPr>
          <p:spPr bwMode="auto">
            <a:xfrm>
              <a:off x="3234" y="2316"/>
              <a:ext cx="40" cy="127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tint val="20392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31" name="Oval 435"/>
            <p:cNvSpPr>
              <a:spLocks noChangeArrowheads="1"/>
            </p:cNvSpPr>
            <p:nvPr/>
          </p:nvSpPr>
          <p:spPr bwMode="auto">
            <a:xfrm>
              <a:off x="3274" y="2310"/>
              <a:ext cx="40" cy="138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shade val="46275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32" name="Oval 436"/>
            <p:cNvSpPr>
              <a:spLocks noChangeArrowheads="1"/>
            </p:cNvSpPr>
            <p:nvPr/>
          </p:nvSpPr>
          <p:spPr bwMode="auto">
            <a:xfrm>
              <a:off x="3312" y="2310"/>
              <a:ext cx="40" cy="138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tint val="20392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33" name="Oval 437"/>
            <p:cNvSpPr>
              <a:spLocks noChangeArrowheads="1"/>
            </p:cNvSpPr>
            <p:nvPr/>
          </p:nvSpPr>
          <p:spPr bwMode="auto">
            <a:xfrm>
              <a:off x="3350" y="2308"/>
              <a:ext cx="40" cy="138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shade val="46275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34" name="Oval 438"/>
            <p:cNvSpPr>
              <a:spLocks noChangeArrowheads="1"/>
            </p:cNvSpPr>
            <p:nvPr/>
          </p:nvSpPr>
          <p:spPr bwMode="auto">
            <a:xfrm>
              <a:off x="3388" y="2308"/>
              <a:ext cx="40" cy="138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tint val="20392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35" name="Oval 439"/>
            <p:cNvSpPr>
              <a:spLocks noChangeArrowheads="1"/>
            </p:cNvSpPr>
            <p:nvPr/>
          </p:nvSpPr>
          <p:spPr bwMode="auto">
            <a:xfrm>
              <a:off x="3428" y="2318"/>
              <a:ext cx="40" cy="127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shade val="46275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36" name="Oval 440"/>
            <p:cNvSpPr>
              <a:spLocks noChangeArrowheads="1"/>
            </p:cNvSpPr>
            <p:nvPr/>
          </p:nvSpPr>
          <p:spPr bwMode="auto">
            <a:xfrm>
              <a:off x="3466" y="2326"/>
              <a:ext cx="40" cy="109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tint val="20392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37" name="Oval 441"/>
            <p:cNvSpPr>
              <a:spLocks noChangeArrowheads="1"/>
            </p:cNvSpPr>
            <p:nvPr/>
          </p:nvSpPr>
          <p:spPr bwMode="auto">
            <a:xfrm>
              <a:off x="3160" y="2352"/>
              <a:ext cx="40" cy="69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tint val="20392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38" name="Oval 442"/>
            <p:cNvSpPr>
              <a:spLocks noChangeAspect="1" noChangeArrowheads="1"/>
            </p:cNvSpPr>
            <p:nvPr/>
          </p:nvSpPr>
          <p:spPr bwMode="auto">
            <a:xfrm>
              <a:off x="2818" y="1691"/>
              <a:ext cx="24" cy="27"/>
            </a:xfrm>
            <a:prstGeom prst="ellipse">
              <a:avLst/>
            </a:prstGeom>
            <a:solidFill>
              <a:srgbClr val="FF0000"/>
            </a:solidFill>
            <a:ln w="2857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443"/>
            <p:cNvSpPr>
              <a:spLocks noChangeShapeType="1"/>
            </p:cNvSpPr>
            <p:nvPr/>
          </p:nvSpPr>
          <p:spPr bwMode="auto">
            <a:xfrm flipV="1">
              <a:off x="2838" y="1706"/>
              <a:ext cx="528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 type="triangle" w="sm" len="lg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Line 444"/>
            <p:cNvSpPr>
              <a:spLocks noChangeShapeType="1"/>
            </p:cNvSpPr>
            <p:nvPr/>
          </p:nvSpPr>
          <p:spPr bwMode="auto">
            <a:xfrm flipV="1">
              <a:off x="906" y="2532"/>
              <a:ext cx="516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sm" len="lg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445"/>
            <p:cNvSpPr>
              <a:spLocks noChangeShapeType="1"/>
            </p:cNvSpPr>
            <p:nvPr/>
          </p:nvSpPr>
          <p:spPr bwMode="auto">
            <a:xfrm flipV="1">
              <a:off x="3042" y="2528"/>
              <a:ext cx="516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sm" len="lg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46"/>
            <p:cNvSpPr>
              <a:spLocks/>
            </p:cNvSpPr>
            <p:nvPr/>
          </p:nvSpPr>
          <p:spPr bwMode="auto">
            <a:xfrm>
              <a:off x="1730" y="1795"/>
              <a:ext cx="2203" cy="213"/>
            </a:xfrm>
            <a:custGeom>
              <a:avLst/>
              <a:gdLst>
                <a:gd name="T0" fmla="*/ 0 w 2203"/>
                <a:gd name="T1" fmla="*/ 286 h 306"/>
                <a:gd name="T2" fmla="*/ 736 w 2203"/>
                <a:gd name="T3" fmla="*/ 254 h 306"/>
                <a:gd name="T4" fmla="*/ 1098 w 2203"/>
                <a:gd name="T5" fmla="*/ 1 h 306"/>
                <a:gd name="T6" fmla="*/ 1468 w 2203"/>
                <a:gd name="T7" fmla="*/ 259 h 306"/>
                <a:gd name="T8" fmla="*/ 2203 w 2203"/>
                <a:gd name="T9" fmla="*/ 286 h 3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03"/>
                <a:gd name="T16" fmla="*/ 0 h 306"/>
                <a:gd name="T17" fmla="*/ 2203 w 2203"/>
                <a:gd name="T18" fmla="*/ 306 h 3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03" h="306">
                  <a:moveTo>
                    <a:pt x="0" y="286"/>
                  </a:moveTo>
                  <a:cubicBezTo>
                    <a:pt x="123" y="282"/>
                    <a:pt x="553" y="301"/>
                    <a:pt x="736" y="254"/>
                  </a:cubicBezTo>
                  <a:cubicBezTo>
                    <a:pt x="919" y="207"/>
                    <a:pt x="976" y="0"/>
                    <a:pt x="1098" y="1"/>
                  </a:cubicBezTo>
                  <a:cubicBezTo>
                    <a:pt x="1220" y="2"/>
                    <a:pt x="1284" y="212"/>
                    <a:pt x="1468" y="259"/>
                  </a:cubicBezTo>
                  <a:cubicBezTo>
                    <a:pt x="1652" y="306"/>
                    <a:pt x="2050" y="281"/>
                    <a:pt x="2203" y="286"/>
                  </a:cubicBezTo>
                </a:path>
              </a:pathLst>
            </a:custGeom>
            <a:noFill/>
            <a:ln w="12700">
              <a:solidFill>
                <a:srgbClr val="FF0000"/>
              </a:solidFill>
              <a:prstDash val="dash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47"/>
            <p:cNvSpPr>
              <a:spLocks/>
            </p:cNvSpPr>
            <p:nvPr/>
          </p:nvSpPr>
          <p:spPr bwMode="auto">
            <a:xfrm>
              <a:off x="1726" y="1623"/>
              <a:ext cx="2203" cy="397"/>
            </a:xfrm>
            <a:custGeom>
              <a:avLst/>
              <a:gdLst>
                <a:gd name="T0" fmla="*/ 0 w 2203"/>
                <a:gd name="T1" fmla="*/ 286 h 306"/>
                <a:gd name="T2" fmla="*/ 736 w 2203"/>
                <a:gd name="T3" fmla="*/ 254 h 306"/>
                <a:gd name="T4" fmla="*/ 1098 w 2203"/>
                <a:gd name="T5" fmla="*/ 1 h 306"/>
                <a:gd name="T6" fmla="*/ 1468 w 2203"/>
                <a:gd name="T7" fmla="*/ 259 h 306"/>
                <a:gd name="T8" fmla="*/ 2203 w 2203"/>
                <a:gd name="T9" fmla="*/ 286 h 3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03"/>
                <a:gd name="T16" fmla="*/ 0 h 306"/>
                <a:gd name="T17" fmla="*/ 2203 w 2203"/>
                <a:gd name="T18" fmla="*/ 306 h 3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03" h="306">
                  <a:moveTo>
                    <a:pt x="0" y="286"/>
                  </a:moveTo>
                  <a:cubicBezTo>
                    <a:pt x="123" y="282"/>
                    <a:pt x="553" y="301"/>
                    <a:pt x="736" y="254"/>
                  </a:cubicBezTo>
                  <a:cubicBezTo>
                    <a:pt x="919" y="207"/>
                    <a:pt x="976" y="0"/>
                    <a:pt x="1098" y="1"/>
                  </a:cubicBezTo>
                  <a:cubicBezTo>
                    <a:pt x="1220" y="2"/>
                    <a:pt x="1284" y="212"/>
                    <a:pt x="1468" y="259"/>
                  </a:cubicBezTo>
                  <a:cubicBezTo>
                    <a:pt x="1652" y="306"/>
                    <a:pt x="2050" y="281"/>
                    <a:pt x="2203" y="286"/>
                  </a:cubicBezTo>
                </a:path>
              </a:pathLst>
            </a:custGeom>
            <a:noFill/>
            <a:ln w="12700">
              <a:solidFill>
                <a:srgbClr val="FF0000"/>
              </a:solidFill>
              <a:prstDash val="dash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4" name="Group 448"/>
            <p:cNvGrpSpPr>
              <a:grpSpLocks/>
            </p:cNvGrpSpPr>
            <p:nvPr/>
          </p:nvGrpSpPr>
          <p:grpSpPr bwMode="auto">
            <a:xfrm>
              <a:off x="2858" y="1787"/>
              <a:ext cx="536" cy="23"/>
              <a:chOff x="2322" y="2871"/>
              <a:chExt cx="536" cy="23"/>
            </a:xfrm>
          </p:grpSpPr>
          <p:sp>
            <p:nvSpPr>
              <p:cNvPr id="92" name="Oval 449"/>
              <p:cNvSpPr>
                <a:spLocks noChangeAspect="1" noChangeArrowheads="1"/>
              </p:cNvSpPr>
              <p:nvPr/>
            </p:nvSpPr>
            <p:spPr bwMode="auto">
              <a:xfrm>
                <a:off x="2322" y="2871"/>
                <a:ext cx="23" cy="23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rgbClr val="FF00FF"/>
                </a:solidFill>
                <a:prstDash val="dash"/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Line 450"/>
              <p:cNvSpPr>
                <a:spLocks noChangeShapeType="1"/>
              </p:cNvSpPr>
              <p:nvPr/>
            </p:nvSpPr>
            <p:spPr bwMode="auto">
              <a:xfrm flipV="1">
                <a:off x="2342" y="2884"/>
                <a:ext cx="516" cy="0"/>
              </a:xfrm>
              <a:prstGeom prst="line">
                <a:avLst/>
              </a:prstGeom>
              <a:noFill/>
              <a:ln w="12700">
                <a:solidFill>
                  <a:srgbClr val="FF00FF"/>
                </a:solidFill>
                <a:prstDash val="dash"/>
                <a:round/>
                <a:headEnd/>
                <a:tailEnd type="triangle" w="sm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45" name="Group 451"/>
            <p:cNvGrpSpPr>
              <a:grpSpLocks/>
            </p:cNvGrpSpPr>
            <p:nvPr/>
          </p:nvGrpSpPr>
          <p:grpSpPr bwMode="auto">
            <a:xfrm>
              <a:off x="2769" y="1611"/>
              <a:ext cx="513" cy="27"/>
              <a:chOff x="2322" y="2871"/>
              <a:chExt cx="536" cy="23"/>
            </a:xfrm>
          </p:grpSpPr>
          <p:sp>
            <p:nvSpPr>
              <p:cNvPr id="90" name="Oval 452"/>
              <p:cNvSpPr>
                <a:spLocks noChangeAspect="1" noChangeArrowheads="1"/>
              </p:cNvSpPr>
              <p:nvPr/>
            </p:nvSpPr>
            <p:spPr bwMode="auto">
              <a:xfrm>
                <a:off x="2322" y="2871"/>
                <a:ext cx="23" cy="23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rgbClr val="800080"/>
                </a:solidFill>
                <a:prstDash val="dash"/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Line 453"/>
              <p:cNvSpPr>
                <a:spLocks noChangeShapeType="1"/>
              </p:cNvSpPr>
              <p:nvPr/>
            </p:nvSpPr>
            <p:spPr bwMode="auto">
              <a:xfrm flipV="1">
                <a:off x="2342" y="2884"/>
                <a:ext cx="516" cy="0"/>
              </a:xfrm>
              <a:prstGeom prst="line">
                <a:avLst/>
              </a:prstGeom>
              <a:noFill/>
              <a:ln w="12700">
                <a:solidFill>
                  <a:srgbClr val="800080"/>
                </a:solidFill>
                <a:prstDash val="dash"/>
                <a:round/>
                <a:headEnd/>
                <a:tailEnd type="triangle" w="sm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6" name="Oval 454"/>
            <p:cNvSpPr>
              <a:spLocks noChangeArrowheads="1"/>
            </p:cNvSpPr>
            <p:nvPr/>
          </p:nvSpPr>
          <p:spPr bwMode="auto">
            <a:xfrm>
              <a:off x="4238" y="2301"/>
              <a:ext cx="1406" cy="180"/>
            </a:xfrm>
            <a:prstGeom prst="ellipse">
              <a:avLst/>
            </a:prstGeom>
            <a:gradFill rotWithShape="0">
              <a:gsLst>
                <a:gs pos="0">
                  <a:srgbClr val="0000FF"/>
                </a:gs>
                <a:gs pos="100000">
                  <a:srgbClr val="A1A1FF">
                    <a:alpha val="50000"/>
                  </a:srgbClr>
                </a:gs>
              </a:gsLst>
              <a:path path="shape">
                <a:fillToRect l="50000" t="50000" r="50000" b="50000"/>
              </a:path>
            </a:gradFill>
            <a:ln w="3175">
              <a:noFill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7" name="Group 455"/>
            <p:cNvGrpSpPr>
              <a:grpSpLocks/>
            </p:cNvGrpSpPr>
            <p:nvPr/>
          </p:nvGrpSpPr>
          <p:grpSpPr bwMode="auto">
            <a:xfrm>
              <a:off x="4916" y="2320"/>
              <a:ext cx="384" cy="140"/>
              <a:chOff x="2560" y="948"/>
              <a:chExt cx="384" cy="140"/>
            </a:xfrm>
          </p:grpSpPr>
          <p:sp>
            <p:nvSpPr>
              <p:cNvPr id="80" name="Oval 456"/>
              <p:cNvSpPr>
                <a:spLocks noChangeArrowheads="1"/>
              </p:cNvSpPr>
              <p:nvPr/>
            </p:nvSpPr>
            <p:spPr bwMode="auto">
              <a:xfrm>
                <a:off x="2904" y="986"/>
                <a:ext cx="40" cy="69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84000"/>
                    </a:srgbClr>
                  </a:gs>
                  <a:gs pos="50000">
                    <a:srgbClr val="0000FF">
                      <a:gamma/>
                      <a:shade val="46275"/>
                      <a:invGamma/>
                    </a:srgbClr>
                  </a:gs>
                  <a:gs pos="100000">
                    <a:srgbClr val="0000FF">
                      <a:alpha val="84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81" name="Oval 457"/>
              <p:cNvSpPr>
                <a:spLocks noChangeArrowheads="1"/>
              </p:cNvSpPr>
              <p:nvPr/>
            </p:nvSpPr>
            <p:spPr bwMode="auto">
              <a:xfrm>
                <a:off x="2598" y="968"/>
                <a:ext cx="40" cy="109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84000"/>
                    </a:srgbClr>
                  </a:gs>
                  <a:gs pos="50000">
                    <a:srgbClr val="0000FF">
                      <a:gamma/>
                      <a:shade val="46275"/>
                      <a:invGamma/>
                    </a:srgbClr>
                  </a:gs>
                  <a:gs pos="100000">
                    <a:srgbClr val="0000FF">
                      <a:alpha val="84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82" name="Oval 458"/>
              <p:cNvSpPr>
                <a:spLocks noChangeArrowheads="1"/>
              </p:cNvSpPr>
              <p:nvPr/>
            </p:nvSpPr>
            <p:spPr bwMode="auto">
              <a:xfrm>
                <a:off x="2634" y="956"/>
                <a:ext cx="40" cy="127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84000"/>
                    </a:srgbClr>
                  </a:gs>
                  <a:gs pos="50000">
                    <a:srgbClr val="0000FF">
                      <a:gamma/>
                      <a:tint val="20392"/>
                      <a:invGamma/>
                    </a:srgbClr>
                  </a:gs>
                  <a:gs pos="100000">
                    <a:srgbClr val="0000FF">
                      <a:alpha val="84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83" name="Oval 459"/>
              <p:cNvSpPr>
                <a:spLocks noChangeArrowheads="1"/>
              </p:cNvSpPr>
              <p:nvPr/>
            </p:nvSpPr>
            <p:spPr bwMode="auto">
              <a:xfrm>
                <a:off x="2674" y="950"/>
                <a:ext cx="40" cy="138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84000"/>
                    </a:srgbClr>
                  </a:gs>
                  <a:gs pos="50000">
                    <a:srgbClr val="0000FF">
                      <a:gamma/>
                      <a:shade val="46275"/>
                      <a:invGamma/>
                    </a:srgbClr>
                  </a:gs>
                  <a:gs pos="100000">
                    <a:srgbClr val="0000FF">
                      <a:alpha val="84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84" name="Oval 460"/>
              <p:cNvSpPr>
                <a:spLocks noChangeArrowheads="1"/>
              </p:cNvSpPr>
              <p:nvPr/>
            </p:nvSpPr>
            <p:spPr bwMode="auto">
              <a:xfrm>
                <a:off x="2712" y="950"/>
                <a:ext cx="40" cy="138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84000"/>
                    </a:srgbClr>
                  </a:gs>
                  <a:gs pos="50000">
                    <a:srgbClr val="0000FF">
                      <a:gamma/>
                      <a:tint val="20392"/>
                      <a:invGamma/>
                    </a:srgbClr>
                  </a:gs>
                  <a:gs pos="100000">
                    <a:srgbClr val="0000FF">
                      <a:alpha val="84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85" name="Oval 461"/>
              <p:cNvSpPr>
                <a:spLocks noChangeArrowheads="1"/>
              </p:cNvSpPr>
              <p:nvPr/>
            </p:nvSpPr>
            <p:spPr bwMode="auto">
              <a:xfrm>
                <a:off x="2750" y="948"/>
                <a:ext cx="40" cy="138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84000"/>
                    </a:srgbClr>
                  </a:gs>
                  <a:gs pos="50000">
                    <a:srgbClr val="0000FF">
                      <a:gamma/>
                      <a:shade val="46275"/>
                      <a:invGamma/>
                    </a:srgbClr>
                  </a:gs>
                  <a:gs pos="100000">
                    <a:srgbClr val="0000FF">
                      <a:alpha val="84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86" name="Oval 462"/>
              <p:cNvSpPr>
                <a:spLocks noChangeArrowheads="1"/>
              </p:cNvSpPr>
              <p:nvPr/>
            </p:nvSpPr>
            <p:spPr bwMode="auto">
              <a:xfrm>
                <a:off x="2788" y="948"/>
                <a:ext cx="40" cy="138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84000"/>
                    </a:srgbClr>
                  </a:gs>
                  <a:gs pos="50000">
                    <a:srgbClr val="0000FF">
                      <a:gamma/>
                      <a:tint val="20392"/>
                      <a:invGamma/>
                    </a:srgbClr>
                  </a:gs>
                  <a:gs pos="100000">
                    <a:srgbClr val="0000FF">
                      <a:alpha val="84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87" name="Oval 463"/>
              <p:cNvSpPr>
                <a:spLocks noChangeArrowheads="1"/>
              </p:cNvSpPr>
              <p:nvPr/>
            </p:nvSpPr>
            <p:spPr bwMode="auto">
              <a:xfrm>
                <a:off x="2828" y="958"/>
                <a:ext cx="40" cy="127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84000"/>
                    </a:srgbClr>
                  </a:gs>
                  <a:gs pos="50000">
                    <a:srgbClr val="0000FF">
                      <a:gamma/>
                      <a:shade val="46275"/>
                      <a:invGamma/>
                    </a:srgbClr>
                  </a:gs>
                  <a:gs pos="100000">
                    <a:srgbClr val="0000FF">
                      <a:alpha val="84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88" name="Oval 464"/>
              <p:cNvSpPr>
                <a:spLocks noChangeArrowheads="1"/>
              </p:cNvSpPr>
              <p:nvPr/>
            </p:nvSpPr>
            <p:spPr bwMode="auto">
              <a:xfrm>
                <a:off x="2866" y="966"/>
                <a:ext cx="40" cy="109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84000"/>
                    </a:srgbClr>
                  </a:gs>
                  <a:gs pos="50000">
                    <a:srgbClr val="0000FF">
                      <a:gamma/>
                      <a:tint val="20392"/>
                      <a:invGamma/>
                    </a:srgbClr>
                  </a:gs>
                  <a:gs pos="100000">
                    <a:srgbClr val="0000FF">
                      <a:alpha val="84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89" name="Oval 465"/>
              <p:cNvSpPr>
                <a:spLocks noChangeArrowheads="1"/>
              </p:cNvSpPr>
              <p:nvPr/>
            </p:nvSpPr>
            <p:spPr bwMode="auto">
              <a:xfrm>
                <a:off x="2560" y="992"/>
                <a:ext cx="40" cy="69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84000"/>
                    </a:srgbClr>
                  </a:gs>
                  <a:gs pos="50000">
                    <a:srgbClr val="0000FF">
                      <a:gamma/>
                      <a:tint val="20392"/>
                      <a:invGamma/>
                    </a:srgbClr>
                  </a:gs>
                  <a:gs pos="100000">
                    <a:srgbClr val="0000FF">
                      <a:alpha val="84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</p:grpSp>
        <p:sp>
          <p:nvSpPr>
            <p:cNvPr id="48" name="Line 466"/>
            <p:cNvSpPr>
              <a:spLocks noChangeShapeType="1"/>
            </p:cNvSpPr>
            <p:nvPr/>
          </p:nvSpPr>
          <p:spPr bwMode="auto">
            <a:xfrm flipV="1">
              <a:off x="4798" y="2540"/>
              <a:ext cx="516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 type="triangle" w="sm" len="lg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Oval 467"/>
            <p:cNvSpPr>
              <a:spLocks noChangeAspect="1" noChangeArrowheads="1"/>
            </p:cNvSpPr>
            <p:nvPr/>
          </p:nvSpPr>
          <p:spPr bwMode="auto">
            <a:xfrm>
              <a:off x="5118" y="2379"/>
              <a:ext cx="23" cy="23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Line 468"/>
            <p:cNvSpPr>
              <a:spLocks noChangeShapeType="1"/>
            </p:cNvSpPr>
            <p:nvPr/>
          </p:nvSpPr>
          <p:spPr bwMode="auto">
            <a:xfrm flipV="1">
              <a:off x="5138" y="2390"/>
              <a:ext cx="116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sm" len="lg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Line 469"/>
            <p:cNvSpPr>
              <a:spLocks noChangeShapeType="1"/>
            </p:cNvSpPr>
            <p:nvPr/>
          </p:nvSpPr>
          <p:spPr bwMode="auto">
            <a:xfrm flipV="1">
              <a:off x="4628" y="1936"/>
              <a:ext cx="696" cy="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470"/>
            <p:cNvSpPr>
              <a:spLocks noChangeArrowheads="1"/>
            </p:cNvSpPr>
            <p:nvPr/>
          </p:nvSpPr>
          <p:spPr bwMode="auto">
            <a:xfrm>
              <a:off x="3122" y="2370"/>
              <a:ext cx="40" cy="35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shade val="46275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53" name="Oval 471"/>
            <p:cNvSpPr>
              <a:spLocks noChangeArrowheads="1"/>
            </p:cNvSpPr>
            <p:nvPr/>
          </p:nvSpPr>
          <p:spPr bwMode="auto">
            <a:xfrm>
              <a:off x="3544" y="2346"/>
              <a:ext cx="40" cy="63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tint val="20392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54" name="Freeform 472"/>
            <p:cNvSpPr>
              <a:spLocks/>
            </p:cNvSpPr>
            <p:nvPr/>
          </p:nvSpPr>
          <p:spPr bwMode="auto">
            <a:xfrm>
              <a:off x="3046" y="2309"/>
              <a:ext cx="662" cy="142"/>
            </a:xfrm>
            <a:custGeom>
              <a:avLst/>
              <a:gdLst>
                <a:gd name="T0" fmla="*/ 0 w 662"/>
                <a:gd name="T1" fmla="*/ 71 h 142"/>
                <a:gd name="T2" fmla="*/ 66 w 662"/>
                <a:gd name="T3" fmla="*/ 71 h 142"/>
                <a:gd name="T4" fmla="*/ 112 w 662"/>
                <a:gd name="T5" fmla="*/ 97 h 142"/>
                <a:gd name="T6" fmla="*/ 146 w 662"/>
                <a:gd name="T7" fmla="*/ 49 h 142"/>
                <a:gd name="T8" fmla="*/ 188 w 662"/>
                <a:gd name="T9" fmla="*/ 132 h 142"/>
                <a:gd name="T10" fmla="*/ 224 w 662"/>
                <a:gd name="T11" fmla="*/ 5 h 142"/>
                <a:gd name="T12" fmla="*/ 264 w 662"/>
                <a:gd name="T13" fmla="*/ 141 h 142"/>
                <a:gd name="T14" fmla="*/ 302 w 662"/>
                <a:gd name="T15" fmla="*/ 1 h 142"/>
                <a:gd name="T16" fmla="*/ 342 w 662"/>
                <a:gd name="T17" fmla="*/ 137 h 142"/>
                <a:gd name="T18" fmla="*/ 380 w 662"/>
                <a:gd name="T19" fmla="*/ 7 h 142"/>
                <a:gd name="T20" fmla="*/ 422 w 662"/>
                <a:gd name="T21" fmla="*/ 121 h 142"/>
                <a:gd name="T22" fmla="*/ 458 w 662"/>
                <a:gd name="T23" fmla="*/ 27 h 142"/>
                <a:gd name="T24" fmla="*/ 500 w 662"/>
                <a:gd name="T25" fmla="*/ 99 h 142"/>
                <a:gd name="T26" fmla="*/ 540 w 662"/>
                <a:gd name="T27" fmla="*/ 41 h 142"/>
                <a:gd name="T28" fmla="*/ 576 w 662"/>
                <a:gd name="T29" fmla="*/ 77 h 142"/>
                <a:gd name="T30" fmla="*/ 607 w 662"/>
                <a:gd name="T31" fmla="*/ 71 h 142"/>
                <a:gd name="T32" fmla="*/ 662 w 662"/>
                <a:gd name="T33" fmla="*/ 71 h 14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662"/>
                <a:gd name="T52" fmla="*/ 0 h 142"/>
                <a:gd name="T53" fmla="*/ 662 w 662"/>
                <a:gd name="T54" fmla="*/ 142 h 142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662" h="142">
                  <a:moveTo>
                    <a:pt x="0" y="71"/>
                  </a:moveTo>
                  <a:cubicBezTo>
                    <a:pt x="11" y="71"/>
                    <a:pt x="47" y="67"/>
                    <a:pt x="66" y="71"/>
                  </a:cubicBezTo>
                  <a:cubicBezTo>
                    <a:pt x="85" y="75"/>
                    <a:pt x="99" y="101"/>
                    <a:pt x="112" y="97"/>
                  </a:cubicBezTo>
                  <a:cubicBezTo>
                    <a:pt x="125" y="93"/>
                    <a:pt x="133" y="43"/>
                    <a:pt x="146" y="49"/>
                  </a:cubicBezTo>
                  <a:cubicBezTo>
                    <a:pt x="159" y="55"/>
                    <a:pt x="175" y="139"/>
                    <a:pt x="188" y="132"/>
                  </a:cubicBezTo>
                  <a:cubicBezTo>
                    <a:pt x="201" y="125"/>
                    <a:pt x="211" y="3"/>
                    <a:pt x="224" y="5"/>
                  </a:cubicBezTo>
                  <a:cubicBezTo>
                    <a:pt x="237" y="7"/>
                    <a:pt x="251" y="142"/>
                    <a:pt x="264" y="141"/>
                  </a:cubicBezTo>
                  <a:cubicBezTo>
                    <a:pt x="277" y="140"/>
                    <a:pt x="289" y="2"/>
                    <a:pt x="302" y="1"/>
                  </a:cubicBezTo>
                  <a:cubicBezTo>
                    <a:pt x="315" y="0"/>
                    <a:pt x="329" y="136"/>
                    <a:pt x="342" y="137"/>
                  </a:cubicBezTo>
                  <a:cubicBezTo>
                    <a:pt x="355" y="138"/>
                    <a:pt x="367" y="10"/>
                    <a:pt x="380" y="7"/>
                  </a:cubicBezTo>
                  <a:cubicBezTo>
                    <a:pt x="393" y="4"/>
                    <a:pt x="409" y="118"/>
                    <a:pt x="422" y="121"/>
                  </a:cubicBezTo>
                  <a:cubicBezTo>
                    <a:pt x="435" y="124"/>
                    <a:pt x="445" y="31"/>
                    <a:pt x="458" y="27"/>
                  </a:cubicBezTo>
                  <a:cubicBezTo>
                    <a:pt x="471" y="23"/>
                    <a:pt x="486" y="97"/>
                    <a:pt x="500" y="99"/>
                  </a:cubicBezTo>
                  <a:cubicBezTo>
                    <a:pt x="514" y="101"/>
                    <a:pt x="527" y="45"/>
                    <a:pt x="540" y="41"/>
                  </a:cubicBezTo>
                  <a:cubicBezTo>
                    <a:pt x="553" y="37"/>
                    <a:pt x="565" y="72"/>
                    <a:pt x="576" y="77"/>
                  </a:cubicBezTo>
                  <a:cubicBezTo>
                    <a:pt x="587" y="82"/>
                    <a:pt x="593" y="72"/>
                    <a:pt x="607" y="71"/>
                  </a:cubicBezTo>
                  <a:cubicBezTo>
                    <a:pt x="621" y="70"/>
                    <a:pt x="653" y="71"/>
                    <a:pt x="662" y="71"/>
                  </a:cubicBezTo>
                </a:path>
              </a:pathLst>
            </a:custGeom>
            <a:noFill/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Oval 473"/>
            <p:cNvSpPr>
              <a:spLocks noChangeArrowheads="1"/>
            </p:cNvSpPr>
            <p:nvPr/>
          </p:nvSpPr>
          <p:spPr bwMode="auto">
            <a:xfrm>
              <a:off x="3578" y="2358"/>
              <a:ext cx="40" cy="35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84000"/>
                  </a:srgbClr>
                </a:gs>
                <a:gs pos="50000">
                  <a:srgbClr val="0000FF">
                    <a:gamma/>
                    <a:shade val="46275"/>
                    <a:invGamma/>
                  </a:srgbClr>
                </a:gs>
                <a:gs pos="100000">
                  <a:srgbClr val="0000FF">
                    <a:alpha val="84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56" name="Text Box 474"/>
            <p:cNvSpPr txBox="1">
              <a:spLocks noChangeArrowheads="1"/>
            </p:cNvSpPr>
            <p:nvPr/>
          </p:nvSpPr>
          <p:spPr bwMode="auto">
            <a:xfrm>
              <a:off x="3356" y="1597"/>
              <a:ext cx="213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 b="1" i="1">
                  <a:solidFill>
                    <a:srgbClr val="FF0000"/>
                  </a:solidFill>
                </a:rPr>
                <a:t>E</a:t>
              </a:r>
              <a:r>
                <a:rPr lang="en-US" sz="1200" b="1" i="1" baseline="-25000">
                  <a:solidFill>
                    <a:srgbClr val="FF0000"/>
                  </a:solidFill>
                </a:rPr>
                <a:t>h</a:t>
              </a:r>
              <a:endParaRPr lang="en-US" sz="1200">
                <a:solidFill>
                  <a:srgbClr val="FF0000"/>
                </a:solidFill>
              </a:endParaRPr>
            </a:p>
          </p:txBody>
        </p:sp>
        <p:sp>
          <p:nvSpPr>
            <p:cNvPr id="57" name="Text Box 475"/>
            <p:cNvSpPr txBox="1">
              <a:spLocks noChangeArrowheads="1"/>
            </p:cNvSpPr>
            <p:nvPr/>
          </p:nvSpPr>
          <p:spPr bwMode="auto">
            <a:xfrm>
              <a:off x="2878" y="1444"/>
              <a:ext cx="367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 i="1" dirty="0">
                  <a:solidFill>
                    <a:srgbClr val="800080"/>
                  </a:solidFill>
                </a:rPr>
                <a:t>E &lt; E</a:t>
              </a:r>
              <a:r>
                <a:rPr lang="en-US" sz="1200" i="1" baseline="-25000" dirty="0">
                  <a:solidFill>
                    <a:srgbClr val="800080"/>
                  </a:solidFill>
                </a:rPr>
                <a:t>h</a:t>
              </a:r>
              <a:endParaRPr lang="en-US" sz="1200" i="1" dirty="0">
                <a:solidFill>
                  <a:srgbClr val="800080"/>
                </a:solidFill>
              </a:endParaRPr>
            </a:p>
          </p:txBody>
        </p:sp>
        <p:sp>
          <p:nvSpPr>
            <p:cNvPr id="58" name="Text Box 476"/>
            <p:cNvSpPr txBox="1">
              <a:spLocks noChangeArrowheads="1"/>
            </p:cNvSpPr>
            <p:nvPr/>
          </p:nvSpPr>
          <p:spPr bwMode="auto">
            <a:xfrm>
              <a:off x="3080" y="1772"/>
              <a:ext cx="367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 i="1" dirty="0">
                  <a:solidFill>
                    <a:srgbClr val="FF00FF"/>
                  </a:solidFill>
                </a:rPr>
                <a:t>E &gt; E</a:t>
              </a:r>
              <a:r>
                <a:rPr lang="en-US" sz="1200" i="1" baseline="-25000" dirty="0">
                  <a:solidFill>
                    <a:srgbClr val="FF00FF"/>
                  </a:solidFill>
                </a:rPr>
                <a:t>h</a:t>
              </a:r>
              <a:endParaRPr lang="en-US" sz="1200" i="1" dirty="0">
                <a:solidFill>
                  <a:srgbClr val="FF00FF"/>
                </a:solidFill>
              </a:endParaRPr>
            </a:p>
          </p:txBody>
        </p:sp>
        <p:grpSp>
          <p:nvGrpSpPr>
            <p:cNvPr id="59" name="Group 477"/>
            <p:cNvGrpSpPr>
              <a:grpSpLocks/>
            </p:cNvGrpSpPr>
            <p:nvPr/>
          </p:nvGrpSpPr>
          <p:grpSpPr bwMode="auto">
            <a:xfrm>
              <a:off x="4553" y="1182"/>
              <a:ext cx="823" cy="455"/>
              <a:chOff x="4365" y="785"/>
              <a:chExt cx="1173" cy="849"/>
            </a:xfrm>
          </p:grpSpPr>
          <p:sp>
            <p:nvSpPr>
              <p:cNvPr id="75" name="Oval 478"/>
              <p:cNvSpPr>
                <a:spLocks noChangeAspect="1" noChangeArrowheads="1"/>
              </p:cNvSpPr>
              <p:nvPr/>
            </p:nvSpPr>
            <p:spPr bwMode="auto">
              <a:xfrm>
                <a:off x="4365" y="799"/>
                <a:ext cx="241" cy="832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11000"/>
                    </a:srgbClr>
                  </a:gs>
                  <a:gs pos="50000">
                    <a:srgbClr val="0000FF">
                      <a:gamma/>
                      <a:shade val="46275"/>
                      <a:invGamma/>
                    </a:srgbClr>
                  </a:gs>
                  <a:gs pos="100000">
                    <a:srgbClr val="0000FF">
                      <a:alpha val="11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76" name="Oval 479"/>
              <p:cNvSpPr>
                <a:spLocks noChangeAspect="1" noChangeArrowheads="1"/>
              </p:cNvSpPr>
              <p:nvPr/>
            </p:nvSpPr>
            <p:spPr bwMode="auto">
              <a:xfrm>
                <a:off x="4598" y="797"/>
                <a:ext cx="242" cy="832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11000"/>
                    </a:srgbClr>
                  </a:gs>
                  <a:gs pos="50000">
                    <a:srgbClr val="0000FF">
                      <a:gamma/>
                      <a:tint val="20392"/>
                      <a:invGamma/>
                    </a:srgbClr>
                  </a:gs>
                  <a:gs pos="100000">
                    <a:srgbClr val="0000FF">
                      <a:alpha val="11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77" name="Oval 480"/>
              <p:cNvSpPr>
                <a:spLocks noChangeAspect="1" noChangeArrowheads="1"/>
              </p:cNvSpPr>
              <p:nvPr/>
            </p:nvSpPr>
            <p:spPr bwMode="auto">
              <a:xfrm>
                <a:off x="4830" y="785"/>
                <a:ext cx="242" cy="832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11000"/>
                    </a:srgbClr>
                  </a:gs>
                  <a:gs pos="50000">
                    <a:srgbClr val="0000FF">
                      <a:gamma/>
                      <a:shade val="46275"/>
                      <a:invGamma/>
                    </a:srgbClr>
                  </a:gs>
                  <a:gs pos="100000">
                    <a:srgbClr val="0000FF">
                      <a:alpha val="11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78" name="Oval 481"/>
              <p:cNvSpPr>
                <a:spLocks noChangeAspect="1" noChangeArrowheads="1"/>
              </p:cNvSpPr>
              <p:nvPr/>
            </p:nvSpPr>
            <p:spPr bwMode="auto">
              <a:xfrm>
                <a:off x="5063" y="785"/>
                <a:ext cx="241" cy="832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11000"/>
                    </a:srgbClr>
                  </a:gs>
                  <a:gs pos="50000">
                    <a:srgbClr val="0000FF">
                      <a:gamma/>
                      <a:tint val="20392"/>
                      <a:invGamma/>
                    </a:srgbClr>
                  </a:gs>
                  <a:gs pos="100000">
                    <a:srgbClr val="0000FF">
                      <a:alpha val="11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  <p:sp>
            <p:nvSpPr>
              <p:cNvPr id="79" name="Oval 482"/>
              <p:cNvSpPr>
                <a:spLocks noChangeAspect="1" noChangeArrowheads="1"/>
              </p:cNvSpPr>
              <p:nvPr/>
            </p:nvSpPr>
            <p:spPr bwMode="auto">
              <a:xfrm>
                <a:off x="5297" y="802"/>
                <a:ext cx="241" cy="832"/>
              </a:xfrm>
              <a:prstGeom prst="ellipse">
                <a:avLst/>
              </a:prstGeom>
              <a:gradFill rotWithShape="0">
                <a:gsLst>
                  <a:gs pos="0">
                    <a:srgbClr val="0000FF">
                      <a:alpha val="11000"/>
                    </a:srgbClr>
                  </a:gs>
                  <a:gs pos="50000">
                    <a:srgbClr val="0000FF">
                      <a:gamma/>
                      <a:shade val="46275"/>
                      <a:invGamma/>
                    </a:srgbClr>
                  </a:gs>
                  <a:gs pos="100000">
                    <a:srgbClr val="0000FF">
                      <a:alpha val="11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Comic Sans MS" pitchFamily="66" charset="0"/>
                </a:endParaRPr>
              </a:p>
            </p:txBody>
          </p:sp>
        </p:grpSp>
        <p:sp>
          <p:nvSpPr>
            <p:cNvPr id="60" name="Oval 483"/>
            <p:cNvSpPr>
              <a:spLocks noChangeAspect="1" noChangeArrowheads="1"/>
            </p:cNvSpPr>
            <p:nvPr/>
          </p:nvSpPr>
          <p:spPr bwMode="auto">
            <a:xfrm flipH="1">
              <a:off x="4924" y="1334"/>
              <a:ext cx="92" cy="92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Text Box 484"/>
            <p:cNvSpPr txBox="1">
              <a:spLocks noChangeArrowheads="1"/>
            </p:cNvSpPr>
            <p:nvPr/>
          </p:nvSpPr>
          <p:spPr bwMode="auto">
            <a:xfrm>
              <a:off x="4976" y="1266"/>
              <a:ext cx="213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 b="1" i="1">
                  <a:solidFill>
                    <a:srgbClr val="FF0000"/>
                  </a:solidFill>
                </a:rPr>
                <a:t>E</a:t>
              </a:r>
              <a:r>
                <a:rPr lang="en-US" sz="1200" b="1" i="1" baseline="-25000">
                  <a:solidFill>
                    <a:srgbClr val="FF0000"/>
                  </a:solidFill>
                </a:rPr>
                <a:t>h</a:t>
              </a:r>
              <a:endParaRPr lang="en-US" sz="1200">
                <a:solidFill>
                  <a:srgbClr val="FF0000"/>
                </a:solidFill>
              </a:endParaRPr>
            </a:p>
          </p:txBody>
        </p:sp>
        <p:grpSp>
          <p:nvGrpSpPr>
            <p:cNvPr id="62" name="Group 485"/>
            <p:cNvGrpSpPr>
              <a:grpSpLocks/>
            </p:cNvGrpSpPr>
            <p:nvPr/>
          </p:nvGrpSpPr>
          <p:grpSpPr bwMode="auto">
            <a:xfrm>
              <a:off x="4921" y="1479"/>
              <a:ext cx="183" cy="92"/>
              <a:chOff x="1766" y="3241"/>
              <a:chExt cx="183" cy="92"/>
            </a:xfrm>
          </p:grpSpPr>
          <p:sp>
            <p:nvSpPr>
              <p:cNvPr id="73" name="Oval 486"/>
              <p:cNvSpPr>
                <a:spLocks noChangeAspect="1" noChangeArrowheads="1"/>
              </p:cNvSpPr>
              <p:nvPr/>
            </p:nvSpPr>
            <p:spPr bwMode="auto">
              <a:xfrm flipH="1">
                <a:off x="1857" y="3241"/>
                <a:ext cx="92" cy="92"/>
              </a:xfrm>
              <a:prstGeom prst="ellipse">
                <a:avLst/>
              </a:prstGeom>
              <a:solidFill>
                <a:srgbClr val="FF00FF"/>
              </a:solidFill>
              <a:ln w="28575">
                <a:solidFill>
                  <a:srgbClr val="FF00FF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Line 487"/>
              <p:cNvSpPr>
                <a:spLocks noChangeShapeType="1"/>
              </p:cNvSpPr>
              <p:nvPr/>
            </p:nvSpPr>
            <p:spPr bwMode="auto">
              <a:xfrm flipH="1" flipV="1">
                <a:off x="1766" y="3279"/>
                <a:ext cx="134" cy="5"/>
              </a:xfrm>
              <a:prstGeom prst="line">
                <a:avLst/>
              </a:prstGeom>
              <a:noFill/>
              <a:ln w="9525">
                <a:solidFill>
                  <a:srgbClr val="FF00FF"/>
                </a:solidFill>
                <a:round/>
                <a:headEnd/>
                <a:tailEnd type="triangle" w="med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" name="Group 488"/>
            <p:cNvGrpSpPr>
              <a:grpSpLocks/>
            </p:cNvGrpSpPr>
            <p:nvPr/>
          </p:nvGrpSpPr>
          <p:grpSpPr bwMode="auto">
            <a:xfrm>
              <a:off x="4828" y="1202"/>
              <a:ext cx="182" cy="92"/>
              <a:chOff x="1633" y="3551"/>
              <a:chExt cx="182" cy="92"/>
            </a:xfrm>
          </p:grpSpPr>
          <p:sp>
            <p:nvSpPr>
              <p:cNvPr id="71" name="Oval 489"/>
              <p:cNvSpPr>
                <a:spLocks noChangeAspect="1" noChangeArrowheads="1"/>
              </p:cNvSpPr>
              <p:nvPr/>
            </p:nvSpPr>
            <p:spPr bwMode="auto">
              <a:xfrm flipH="1">
                <a:off x="1633" y="3551"/>
                <a:ext cx="92" cy="92"/>
              </a:xfrm>
              <a:prstGeom prst="ellipse">
                <a:avLst/>
              </a:prstGeom>
              <a:solidFill>
                <a:srgbClr val="800080"/>
              </a:solidFill>
              <a:ln w="28575">
                <a:solidFill>
                  <a:srgbClr val="80008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Line 490"/>
              <p:cNvSpPr>
                <a:spLocks noChangeShapeType="1"/>
              </p:cNvSpPr>
              <p:nvPr/>
            </p:nvSpPr>
            <p:spPr bwMode="auto">
              <a:xfrm flipV="1">
                <a:off x="1681" y="3589"/>
                <a:ext cx="134" cy="5"/>
              </a:xfrm>
              <a:prstGeom prst="line">
                <a:avLst/>
              </a:prstGeom>
              <a:noFill/>
              <a:ln w="9525">
                <a:solidFill>
                  <a:srgbClr val="800080"/>
                </a:solidFill>
                <a:round/>
                <a:headEnd/>
                <a:tailEnd type="triangle" w="med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4" name="Text Box 491"/>
            <p:cNvSpPr txBox="1">
              <a:spLocks noChangeArrowheads="1"/>
            </p:cNvSpPr>
            <p:nvPr/>
          </p:nvSpPr>
          <p:spPr bwMode="auto">
            <a:xfrm>
              <a:off x="4809" y="1069"/>
              <a:ext cx="326" cy="1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00" i="1">
                  <a:solidFill>
                    <a:srgbClr val="800080"/>
                  </a:solidFill>
                </a:rPr>
                <a:t>E &lt; E</a:t>
              </a:r>
              <a:r>
                <a:rPr lang="en-US" sz="1000" i="1" baseline="-25000">
                  <a:solidFill>
                    <a:srgbClr val="800080"/>
                  </a:solidFill>
                </a:rPr>
                <a:t>h</a:t>
              </a:r>
              <a:endParaRPr lang="en-US" sz="1000" i="1">
                <a:solidFill>
                  <a:srgbClr val="800080"/>
                </a:solidFill>
              </a:endParaRPr>
            </a:p>
          </p:txBody>
        </p:sp>
        <p:sp>
          <p:nvSpPr>
            <p:cNvPr id="65" name="Text Box 492"/>
            <p:cNvSpPr txBox="1">
              <a:spLocks noChangeArrowheads="1"/>
            </p:cNvSpPr>
            <p:nvPr/>
          </p:nvSpPr>
          <p:spPr bwMode="auto">
            <a:xfrm>
              <a:off x="4851" y="1581"/>
              <a:ext cx="326" cy="1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00" i="1">
                  <a:solidFill>
                    <a:srgbClr val="FF00FF"/>
                  </a:solidFill>
                </a:rPr>
                <a:t>E &gt; E</a:t>
              </a:r>
              <a:r>
                <a:rPr lang="en-US" sz="1000" i="1" baseline="-25000">
                  <a:solidFill>
                    <a:srgbClr val="FF00FF"/>
                  </a:solidFill>
                </a:rPr>
                <a:t>h</a:t>
              </a:r>
              <a:endParaRPr lang="en-US" sz="1000" i="1">
                <a:solidFill>
                  <a:srgbClr val="FF00FF"/>
                </a:solidFill>
              </a:endParaRPr>
            </a:p>
          </p:txBody>
        </p:sp>
        <p:sp>
          <p:nvSpPr>
            <p:cNvPr id="66" name="AutoShape 493"/>
            <p:cNvSpPr>
              <a:spLocks noChangeArrowheads="1"/>
            </p:cNvSpPr>
            <p:nvPr/>
          </p:nvSpPr>
          <p:spPr bwMode="auto">
            <a:xfrm>
              <a:off x="4342" y="1113"/>
              <a:ext cx="1264" cy="591"/>
            </a:xfrm>
            <a:prstGeom prst="wedgeEllipseCallout">
              <a:avLst>
                <a:gd name="adj1" fmla="val 11708"/>
                <a:gd name="adj2" fmla="val 148648"/>
              </a:avLst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7" name="Text Box 494"/>
            <p:cNvSpPr txBox="1">
              <a:spLocks noChangeArrowheads="1"/>
            </p:cNvSpPr>
            <p:nvPr/>
          </p:nvSpPr>
          <p:spPr bwMode="auto">
            <a:xfrm>
              <a:off x="5233" y="1647"/>
              <a:ext cx="177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>
                  <a:sym typeface="Symbol" charset="2"/>
                </a:rPr>
                <a:t></a:t>
              </a:r>
              <a:endParaRPr lang="en-US" sz="1400"/>
            </a:p>
          </p:txBody>
        </p:sp>
        <p:sp>
          <p:nvSpPr>
            <p:cNvPr id="68" name="Oval 495"/>
            <p:cNvSpPr>
              <a:spLocks noChangeAspect="1" noChangeArrowheads="1"/>
            </p:cNvSpPr>
            <p:nvPr/>
          </p:nvSpPr>
          <p:spPr bwMode="auto">
            <a:xfrm>
              <a:off x="5364" y="1184"/>
              <a:ext cx="170" cy="446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11000"/>
                  </a:srgbClr>
                </a:gs>
                <a:gs pos="50000">
                  <a:srgbClr val="0000FF">
                    <a:gamma/>
                    <a:tint val="20392"/>
                    <a:invGamma/>
                  </a:srgbClr>
                </a:gs>
                <a:gs pos="100000">
                  <a:srgbClr val="0000FF">
                    <a:alpha val="11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69" name="Oval 496"/>
            <p:cNvSpPr>
              <a:spLocks noChangeAspect="1" noChangeArrowheads="1"/>
            </p:cNvSpPr>
            <p:nvPr/>
          </p:nvSpPr>
          <p:spPr bwMode="auto">
            <a:xfrm>
              <a:off x="4390" y="1204"/>
              <a:ext cx="169" cy="446"/>
            </a:xfrm>
            <a:prstGeom prst="ellipse">
              <a:avLst/>
            </a:prstGeom>
            <a:gradFill rotWithShape="0">
              <a:gsLst>
                <a:gs pos="0">
                  <a:srgbClr val="0000FF">
                    <a:alpha val="11000"/>
                  </a:srgbClr>
                </a:gs>
                <a:gs pos="50000">
                  <a:srgbClr val="0000FF">
                    <a:gamma/>
                    <a:tint val="20392"/>
                    <a:invGamma/>
                  </a:srgbClr>
                </a:gs>
                <a:gs pos="100000">
                  <a:srgbClr val="0000FF">
                    <a:alpha val="11000"/>
                  </a:srgbClr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Comic Sans MS" pitchFamily="66" charset="0"/>
              </a:endParaRPr>
            </a:p>
          </p:txBody>
        </p:sp>
        <p:sp>
          <p:nvSpPr>
            <p:cNvPr id="70" name="Line 497"/>
            <p:cNvSpPr>
              <a:spLocks noChangeShapeType="1"/>
            </p:cNvSpPr>
            <p:nvPr/>
          </p:nvSpPr>
          <p:spPr bwMode="auto">
            <a:xfrm flipV="1">
              <a:off x="5127" y="1650"/>
              <a:ext cx="334" cy="5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6" name="Rounded Rectangle 95"/>
          <p:cNvSpPr/>
          <p:nvPr/>
        </p:nvSpPr>
        <p:spPr>
          <a:xfrm>
            <a:off x="112713" y="2538514"/>
            <a:ext cx="2644775" cy="1674518"/>
          </a:xfrm>
          <a:prstGeom prst="roundRect">
            <a:avLst/>
          </a:prstGeom>
          <a:noFill/>
          <a:ln w="76200" cmpd="tri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Can 96"/>
          <p:cNvSpPr/>
          <p:nvPr/>
        </p:nvSpPr>
        <p:spPr>
          <a:xfrm rot="5400000">
            <a:off x="399662" y="5284000"/>
            <a:ext cx="2456733" cy="613303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Arrow Connector 97"/>
          <p:cNvCxnSpPr/>
          <p:nvPr/>
        </p:nvCxnSpPr>
        <p:spPr>
          <a:xfrm flipV="1">
            <a:off x="1741828" y="5664192"/>
            <a:ext cx="855371" cy="635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Oval 98"/>
          <p:cNvSpPr/>
          <p:nvPr/>
        </p:nvSpPr>
        <p:spPr>
          <a:xfrm>
            <a:off x="1321377" y="5118804"/>
            <a:ext cx="387197" cy="432788"/>
          </a:xfrm>
          <a:prstGeom prst="ellips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</a:t>
            </a:r>
            <a:endParaRPr lang="en-US" dirty="0"/>
          </a:p>
        </p:txBody>
      </p:sp>
      <p:cxnSp>
        <p:nvCxnSpPr>
          <p:cNvPr id="100" name="Straight Arrow Connector 99"/>
          <p:cNvCxnSpPr/>
          <p:nvPr/>
        </p:nvCxnSpPr>
        <p:spPr>
          <a:xfrm>
            <a:off x="1741828" y="5412071"/>
            <a:ext cx="43009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2170004" y="5118804"/>
            <a:ext cx="171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v</a:t>
            </a:r>
            <a:r>
              <a:rPr lang="en-US" baseline="-25000" dirty="0">
                <a:solidFill>
                  <a:srgbClr val="C0504D"/>
                </a:solidFill>
              </a:rPr>
              <a:t>i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2310947" y="5912410"/>
            <a:ext cx="556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solidFill>
                  <a:schemeClr val="accent1"/>
                </a:solidFill>
              </a:rPr>
              <a:t>v</a:t>
            </a:r>
            <a:r>
              <a:rPr lang="en-US" i="1" baseline="-25000" dirty="0" err="1">
                <a:solidFill>
                  <a:schemeClr val="accent1"/>
                </a:solidFill>
              </a:rPr>
              <a:t>e</a:t>
            </a:r>
            <a:endParaRPr lang="en-US" i="1" baseline="-25000" dirty="0">
              <a:solidFill>
                <a:schemeClr val="accent1"/>
              </a:solidFill>
            </a:endParaRPr>
          </a:p>
        </p:txBody>
      </p:sp>
      <p:pic>
        <p:nvPicPr>
          <p:cNvPr id="107" name="Picture 106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BFBFBF"/>
              </a:clrFrom>
              <a:clrTo>
                <a:srgbClr val="BFBFBF">
                  <a:alpha val="0"/>
                </a:srgbClr>
              </a:clrTo>
            </a:clrChange>
          </a:blip>
          <a:srcRect l="4539" t="4649"/>
          <a:stretch>
            <a:fillRect/>
          </a:stretch>
        </p:blipFill>
        <p:spPr bwMode="auto">
          <a:xfrm>
            <a:off x="4232304" y="4234794"/>
            <a:ext cx="3765313" cy="2584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8" name="TextBox 107"/>
          <p:cNvSpPr txBox="1"/>
          <p:nvPr/>
        </p:nvSpPr>
        <p:spPr>
          <a:xfrm>
            <a:off x="522411" y="1463496"/>
            <a:ext cx="36013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halkboard SE Regular"/>
                <a:cs typeface="Chalkboard SE Regular"/>
              </a:rPr>
              <a:t>Bandwidth determined by FEL, also good fore high energy</a:t>
            </a:r>
          </a:p>
        </p:txBody>
      </p:sp>
      <p:pic>
        <p:nvPicPr>
          <p:cNvPr id="109" name="Picture 10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8586" y="1761671"/>
            <a:ext cx="18034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856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CEC II</a:t>
            </a:r>
          </a:p>
        </p:txBody>
      </p:sp>
      <p:pic>
        <p:nvPicPr>
          <p:cNvPr id="4" name="Picture 3" descr="bunchnimate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1294904"/>
            <a:ext cx="8776442" cy="530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477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beam is hot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beam is generated at source.  They have temperature from the distribution</a:t>
            </a:r>
          </a:p>
          <a:p>
            <a:pPr lvl="1"/>
            <a:r>
              <a:rPr lang="en-US" dirty="0"/>
              <a:t>Electron come from cathodes, with initial Fermi-Dirac distribution</a:t>
            </a:r>
          </a:p>
          <a:p>
            <a:pPr lvl="1"/>
            <a:r>
              <a:rPr lang="en-US" dirty="0"/>
              <a:t>Proton come from the plasma, with Maxwell-Boltzmann distribution</a:t>
            </a:r>
          </a:p>
          <a:p>
            <a:r>
              <a:rPr lang="en-US" dirty="0"/>
              <a:t>Later on the beam can be ‘heated’ due to mismatch, intra-beam scattering, residue gas, etc.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040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beam cooling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Cooling is to reduce the phase space area of the beam or the temperature of the beam, or maintain the emittance against the factors to make emittance growth.</a:t>
            </a:r>
          </a:p>
          <a:p>
            <a:r>
              <a:rPr lang="en-US" dirty="0"/>
              <a:t>We already learn ways to reduce emittance which are not cooling methods:</a:t>
            </a:r>
          </a:p>
          <a:p>
            <a:pPr lvl="1"/>
            <a:r>
              <a:rPr lang="en-US" dirty="0"/>
              <a:t>Acceleration</a:t>
            </a:r>
          </a:p>
          <a:p>
            <a:pPr lvl="1"/>
            <a:r>
              <a:rPr lang="en-US" dirty="0"/>
              <a:t>Collimation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057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 of Cooling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Synchrotron Radiation</a:t>
            </a:r>
          </a:p>
          <a:p>
            <a:r>
              <a:rPr lang="en-US"/>
              <a:t>Ionization Cooling</a:t>
            </a:r>
            <a:endParaRPr lang="en-US" dirty="0"/>
          </a:p>
          <a:p>
            <a:r>
              <a:rPr lang="en-US" dirty="0"/>
              <a:t>Electron Cooling</a:t>
            </a:r>
          </a:p>
          <a:p>
            <a:r>
              <a:rPr lang="en-US" dirty="0"/>
              <a:t>Stochastic Cooling</a:t>
            </a:r>
          </a:p>
          <a:p>
            <a:r>
              <a:rPr lang="en-US" dirty="0"/>
              <a:t>Coherent electron cooling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208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Electron does not need cooling: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Synchrotron Radiation is a natural way of cooling</a:t>
            </a:r>
            <a:r>
              <a:rPr lang="zh-CN" altLang="en-US" dirty="0"/>
              <a:t> </a:t>
            </a:r>
            <a:r>
              <a:rPr lang="en-US" altLang="zh-CN" dirty="0"/>
              <a:t> (damping)</a:t>
            </a:r>
            <a:r>
              <a:rPr lang="en-US" dirty="0"/>
              <a:t>. </a:t>
            </a:r>
          </a:p>
          <a:p>
            <a:r>
              <a:rPr lang="en-US" dirty="0"/>
              <a:t>Revisit the energy deviation motion: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817" y="3516980"/>
            <a:ext cx="6979755" cy="941713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814" y="5160963"/>
            <a:ext cx="1423610" cy="731043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359" y="5258102"/>
            <a:ext cx="21209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206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Synchrotron Radiation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the damping force that is proportional to the velocity, this is not a Hamiltonian system anymore.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SR is also bring large heating effect and balance out its damping effect, as we learned earlier.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379" y="3184979"/>
            <a:ext cx="5945717" cy="98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84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 Cooling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953" y="1272495"/>
            <a:ext cx="6350000" cy="47879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740" y="2120295"/>
            <a:ext cx="1358900" cy="3556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995" y="2939143"/>
            <a:ext cx="1854200" cy="101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07238" y="4838095"/>
            <a:ext cx="2552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lkboard SE Regular"/>
                <a:cs typeface="Chalkboard SE Regular"/>
              </a:rPr>
              <a:t>Cold electron interact with hot ion beam via Coulomb interaction.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46952" y="6060395"/>
            <a:ext cx="4003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lkboard SE Regular"/>
                <a:cs typeface="Chalkboard SE Regular"/>
              </a:rPr>
              <a:t>Longitudinal temperature: ~1e-4eV</a:t>
            </a:r>
          </a:p>
          <a:p>
            <a:r>
              <a:rPr lang="en-US" dirty="0">
                <a:latin typeface="Chalkboard SE Regular"/>
                <a:cs typeface="Chalkboard SE Regular"/>
              </a:rPr>
              <a:t>Transverse temperature:~0.1eV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40EA18-6D07-A74C-9A87-698E50C0F8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572000"/>
            <a:ext cx="1689100" cy="2286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F48307A-51E5-E944-AF5C-A53B7860758B}"/>
              </a:ext>
            </a:extLst>
          </p:cNvPr>
          <p:cNvSpPr txBox="1"/>
          <p:nvPr/>
        </p:nvSpPr>
        <p:spPr>
          <a:xfrm>
            <a:off x="1689100" y="6383560"/>
            <a:ext cx="114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G.</a:t>
            </a:r>
            <a:r>
              <a:rPr lang="zh-Hans" altLang="en-US" dirty="0"/>
              <a:t> </a:t>
            </a:r>
            <a:r>
              <a:rPr lang="en-US" altLang="zh-Hans" dirty="0" err="1"/>
              <a:t>Budker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107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 Cooling II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4571" y="1318381"/>
            <a:ext cx="6422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lkboard SE Regular"/>
                <a:cs typeface="Chalkboard SE Regular"/>
              </a:rPr>
              <a:t>In the electron beam velocity reference frame: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165046" y="2419047"/>
            <a:ext cx="1354667" cy="40881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E-beam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653143" y="2419047"/>
            <a:ext cx="1511903" cy="2298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519713" y="2648857"/>
            <a:ext cx="798287" cy="846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6441923" y="2444447"/>
            <a:ext cx="1354667" cy="40881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E-beam</a:t>
            </a:r>
          </a:p>
        </p:txBody>
      </p:sp>
      <p:cxnSp>
        <p:nvCxnSpPr>
          <p:cNvPr id="11" name="Straight Arrow Connector 10"/>
          <p:cNvCxnSpPr>
            <a:stCxn id="10" idx="1"/>
          </p:cNvCxnSpPr>
          <p:nvPr/>
        </p:nvCxnSpPr>
        <p:spPr>
          <a:xfrm flipH="1">
            <a:off x="5807280" y="2648857"/>
            <a:ext cx="634643" cy="846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10" idx="3"/>
          </p:cNvCxnSpPr>
          <p:nvPr/>
        </p:nvCxnSpPr>
        <p:spPr>
          <a:xfrm flipH="1" flipV="1">
            <a:off x="7796590" y="2648857"/>
            <a:ext cx="1154759" cy="2044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430243" y="3032931"/>
            <a:ext cx="3193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  <a:latin typeface="Chalkboard SE Regular"/>
                <a:cs typeface="Chalkboard SE Regular"/>
              </a:rPr>
              <a:t>Faster 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43196" y="3032931"/>
            <a:ext cx="3193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Chalkboard SE Regular"/>
                <a:cs typeface="Chalkboard SE Regular"/>
              </a:rPr>
              <a:t>Slower ions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71" y="3402263"/>
            <a:ext cx="4025766" cy="3318732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860337" y="4245429"/>
            <a:ext cx="302575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lkboard SE Regular"/>
                <a:cs typeface="Chalkboard SE Regular"/>
              </a:rPr>
              <a:t>Maximum cooling force</a:t>
            </a:r>
          </a:p>
          <a:p>
            <a:endParaRPr lang="en-US" dirty="0">
              <a:latin typeface="Chalkboard SE Regular"/>
              <a:cs typeface="Chalkboard SE Regular"/>
            </a:endParaRPr>
          </a:p>
          <a:p>
            <a:r>
              <a:rPr lang="en-US" dirty="0">
                <a:latin typeface="Chalkboard SE Regular"/>
                <a:cs typeface="Chalkboard SE Regular"/>
              </a:rPr>
              <a:t>For small relative velocity</a:t>
            </a:r>
          </a:p>
          <a:p>
            <a:endParaRPr lang="en-US" dirty="0">
              <a:latin typeface="Chalkboard SE Regular"/>
              <a:cs typeface="Chalkboard SE Regular"/>
            </a:endParaRPr>
          </a:p>
          <a:p>
            <a:endParaRPr lang="en-US" dirty="0">
              <a:latin typeface="Chalkboard SE Regular"/>
              <a:cs typeface="Chalkboard SE Regular"/>
            </a:endParaRPr>
          </a:p>
          <a:p>
            <a:r>
              <a:rPr lang="en-US" dirty="0">
                <a:latin typeface="Chalkboard SE Regular"/>
                <a:cs typeface="Chalkboard SE Regular"/>
              </a:rPr>
              <a:t>For large relative velocity</a:t>
            </a:r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519" y="5221817"/>
            <a:ext cx="1241576" cy="363102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881" y="6017079"/>
            <a:ext cx="1514929" cy="4777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5ABF17-A042-444D-81F3-B30644BF50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2870" y="3636022"/>
            <a:ext cx="3457688" cy="61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36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3086</TotalTime>
  <Words>733</Words>
  <Application>Microsoft Office PowerPoint</Application>
  <PresentationFormat>On-screen Show (4:3)</PresentationFormat>
  <Paragraphs>139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Chalkboard</vt:lpstr>
      <vt:lpstr>Chalkboard SE Regular</vt:lpstr>
      <vt:lpstr>Arial</vt:lpstr>
      <vt:lpstr>Calibri</vt:lpstr>
      <vt:lpstr>Comic Sans MS</vt:lpstr>
      <vt:lpstr>Office Theme</vt:lpstr>
      <vt:lpstr>Beam Cooling</vt:lpstr>
      <vt:lpstr>Beam Temperature</vt:lpstr>
      <vt:lpstr>Why beam is hot</vt:lpstr>
      <vt:lpstr>What is beam cooling</vt:lpstr>
      <vt:lpstr>Way of Cooling</vt:lpstr>
      <vt:lpstr>Electron does not need cooling:</vt:lpstr>
      <vt:lpstr>Synchrotron Radiation</vt:lpstr>
      <vt:lpstr>Electron Cooling</vt:lpstr>
      <vt:lpstr>Electron Cooling II</vt:lpstr>
      <vt:lpstr>Electron Cooling III</vt:lpstr>
      <vt:lpstr>Electron Cooling IV</vt:lpstr>
      <vt:lpstr>Electron Cooling Example: LEReC @ BNL</vt:lpstr>
      <vt:lpstr>E-Cooling: LEReC, bunch trains</vt:lpstr>
      <vt:lpstr>E-Cooling: LEReC, setup</vt:lpstr>
      <vt:lpstr>E-Cooling: LEReC, Observation</vt:lpstr>
      <vt:lpstr>Ionization Cooling</vt:lpstr>
      <vt:lpstr>Ionization Cooling II</vt:lpstr>
      <vt:lpstr>Stochastic cooling</vt:lpstr>
      <vt:lpstr>For individual particle</vt:lpstr>
      <vt:lpstr>Bandwidth Rules</vt:lpstr>
      <vt:lpstr>Mixing</vt:lpstr>
      <vt:lpstr>Stochastic Cooling at RHIC</vt:lpstr>
      <vt:lpstr>Bandwidth Improvement Coherent Electron Cooling</vt:lpstr>
      <vt:lpstr>CEC II</vt:lpstr>
    </vt:vector>
  </TitlesOfParts>
  <Company>BNL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Beam Cooling</dc:title>
  <dc:creator>Yue Hao</dc:creator>
  <cp:lastModifiedBy>Hao, Yue</cp:lastModifiedBy>
  <cp:revision>46</cp:revision>
  <dcterms:created xsi:type="dcterms:W3CDTF">2014-04-20T00:23:48Z</dcterms:created>
  <dcterms:modified xsi:type="dcterms:W3CDTF">2021-06-30T15:11:30Z</dcterms:modified>
</cp:coreProperties>
</file>

<file path=docProps/thumbnail.jpeg>
</file>